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8288000" cy="10287000"/>
  <p:notesSz cx="6858000" cy="9144000"/>
  <p:embeddedFontLst>
    <p:embeddedFont>
      <p:font typeface="JetBrains Mono" panose="020B0600000101010101" charset="0"/>
      <p:regular r:id="rId46"/>
      <p:bold r:id="rId47"/>
      <p:italic r:id="rId48"/>
      <p:boldItalic r:id="rId49"/>
    </p:embeddedFont>
    <p:embeddedFont>
      <p:font typeface="Noto Sans KR" panose="020B0200000000000000" pitchFamily="50" charset="-127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000000"/>
          </p15:clr>
        </p15:guide>
        <p15:guide id="2" pos="575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84" y="272"/>
      </p:cViewPr>
      <p:guideLst>
        <p:guide orient="horz" pos="3239"/>
        <p:guide pos="57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92" name="Google Shape;3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38" name="Google Shape;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56" name="Google Shape;4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74" name="Google Shape;4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492" name="Google Shape;4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10" name="Google Shape;5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28" name="Google Shape;5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46" name="Google Shape;5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64" name="Google Shape;5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82" name="Google Shape;5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00" name="Google Shape;6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18" name="Google Shape;6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91" name="Google Shape;6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764" name="Google Shape;7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783" name="Google Shape;7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02" name="Google Shape;8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37" name="Google Shape;8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67" name="Google Shape;8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888" name="Google Shape;8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919" name="Google Shape;9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950" name="Google Shape;95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 dirty="0"/>
          </a:p>
        </p:txBody>
      </p:sp>
      <p:sp>
        <p:nvSpPr>
          <p:cNvPr id="1003" name="Google Shape;10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44" name="Google Shape;10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075" name="Google Shape;10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06" name="Google Shape;110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a3e855a97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24" name="Google Shape;1124;g3a3e855a97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165" name="Google Shape;11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01" name="Google Shape;12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28" name="Google Shape;12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55" name="Google Shape;12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293" name="Google Shape;1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1317" name="Google Shape;131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15" name="Google Shape;2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05" name="Google Shape;3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38" name="Google Shape;3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" name="Google Shape;95;p13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3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3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3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3"/>
          <p:cNvGrpSpPr/>
          <p:nvPr/>
        </p:nvGrpSpPr>
        <p:grpSpPr>
          <a:xfrm>
            <a:off x="2323725" y="6833875"/>
            <a:ext cx="6362450" cy="841002"/>
            <a:chOff x="0" y="-47625"/>
            <a:chExt cx="1823156" cy="221497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1823156" cy="173872"/>
            </a:xfrm>
            <a:custGeom>
              <a:avLst/>
              <a:gdLst/>
              <a:ahLst/>
              <a:cxnLst/>
              <a:rect l="l" t="t" r="r" b="b"/>
              <a:pathLst>
                <a:path w="1823156" h="173872" extrusionOk="0">
                  <a:moveTo>
                    <a:pt x="0" y="0"/>
                  </a:moveTo>
                  <a:lnTo>
                    <a:pt x="1823156" y="0"/>
                  </a:lnTo>
                  <a:lnTo>
                    <a:pt x="1823156" y="173872"/>
                  </a:lnTo>
                  <a:lnTo>
                    <a:pt x="0" y="173872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0" y="-47625"/>
              <a:ext cx="1823156" cy="221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3"/>
          <p:cNvSpPr/>
          <p:nvPr/>
        </p:nvSpPr>
        <p:spPr>
          <a:xfrm>
            <a:off x="12969174" y="5630173"/>
            <a:ext cx="3605095" cy="3380442"/>
          </a:xfrm>
          <a:custGeom>
            <a:avLst/>
            <a:gdLst/>
            <a:ahLst/>
            <a:cxnLst/>
            <a:rect l="l" t="t" r="r" b="b"/>
            <a:pathLst>
              <a:path w="2919105" h="2765188" extrusionOk="0">
                <a:moveTo>
                  <a:pt x="0" y="0"/>
                </a:moveTo>
                <a:lnTo>
                  <a:pt x="2919105" y="0"/>
                </a:lnTo>
                <a:lnTo>
                  <a:pt x="2919105" y="2765189"/>
                </a:lnTo>
                <a:lnTo>
                  <a:pt x="0" y="276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251525" y="1025846"/>
            <a:ext cx="572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Y2K4 Team Project Presentation </a:t>
            </a:r>
            <a:endParaRPr sz="2100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1763903" y="3682999"/>
            <a:ext cx="7573844" cy="159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  팀 프로젝트</a:t>
            </a:r>
            <a:endParaRPr sz="9000" b="1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763903" y="5144634"/>
            <a:ext cx="757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프레젠테이션</a:t>
            </a:r>
            <a:endParaRPr sz="9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208170" y="7127945"/>
            <a:ext cx="459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팀명: Y2K4</a:t>
            </a:r>
            <a:endParaRPr sz="25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2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359" name="Google Shape;359;p2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2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5" name="Google Shape;365;p2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2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2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9" name="Google Shape;369;p22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6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988" y="2959575"/>
            <a:ext cx="11846272" cy="62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3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377" name="Google Shape;377;p2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78" name="Google Shape;378;p2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81" name="Google Shape;381;p2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3" name="Google Shape;383;p2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2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7" name="Google Shape;387;p23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4363" y="2923325"/>
            <a:ext cx="11779523" cy="63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4"/>
          <p:cNvGrpSpPr/>
          <p:nvPr/>
        </p:nvGrpSpPr>
        <p:grpSpPr>
          <a:xfrm>
            <a:off x="562434" y="365097"/>
            <a:ext cx="17163393" cy="9373346"/>
            <a:chOff x="0" y="-241102"/>
            <a:chExt cx="22884524" cy="12497794"/>
          </a:xfrm>
        </p:grpSpPr>
        <p:grpSp>
          <p:nvGrpSpPr>
            <p:cNvPr id="395" name="Google Shape;395;p24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396" name="Google Shape;396;p2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2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99" name="Google Shape;399;p2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1" name="Google Shape;401;p2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2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2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2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05" name="Google Shape;405;p24"/>
          <p:cNvGrpSpPr/>
          <p:nvPr/>
        </p:nvGrpSpPr>
        <p:grpSpPr>
          <a:xfrm>
            <a:off x="1540004" y="3251486"/>
            <a:ext cx="7489264" cy="1853102"/>
            <a:chOff x="0" y="-47625"/>
            <a:chExt cx="2238876" cy="553975"/>
          </a:xfrm>
        </p:grpSpPr>
        <p:sp>
          <p:nvSpPr>
            <p:cNvPr id="406" name="Google Shape;406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24"/>
          <p:cNvGrpSpPr/>
          <p:nvPr/>
        </p:nvGrpSpPr>
        <p:grpSpPr>
          <a:xfrm>
            <a:off x="9258689" y="3251485"/>
            <a:ext cx="7489307" cy="1853112"/>
            <a:chOff x="0" y="-47625"/>
            <a:chExt cx="2238876" cy="553975"/>
          </a:xfrm>
        </p:grpSpPr>
        <p:sp>
          <p:nvSpPr>
            <p:cNvPr id="409" name="Google Shape;409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1540004" y="5233086"/>
            <a:ext cx="7489307" cy="1853112"/>
            <a:chOff x="0" y="-47625"/>
            <a:chExt cx="2238876" cy="553975"/>
          </a:xfrm>
        </p:grpSpPr>
        <p:sp>
          <p:nvSpPr>
            <p:cNvPr id="412" name="Google Shape;412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9258689" y="5233086"/>
            <a:ext cx="7489307" cy="1853112"/>
            <a:chOff x="0" y="-47625"/>
            <a:chExt cx="2238876" cy="553975"/>
          </a:xfrm>
        </p:grpSpPr>
        <p:sp>
          <p:nvSpPr>
            <p:cNvPr id="415" name="Google Shape;415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1540004" y="7214688"/>
            <a:ext cx="7489307" cy="1853112"/>
            <a:chOff x="0" y="-47625"/>
            <a:chExt cx="2238876" cy="553975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24"/>
          <p:cNvGrpSpPr/>
          <p:nvPr/>
        </p:nvGrpSpPr>
        <p:grpSpPr>
          <a:xfrm>
            <a:off x="9258689" y="7214688"/>
            <a:ext cx="7489307" cy="1853112"/>
            <a:chOff x="0" y="-47625"/>
            <a:chExt cx="2238876" cy="553975"/>
          </a:xfrm>
        </p:grpSpPr>
        <p:sp>
          <p:nvSpPr>
            <p:cNvPr id="421" name="Google Shape;421;p24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24"/>
          <p:cNvSpPr txBox="1"/>
          <p:nvPr/>
        </p:nvSpPr>
        <p:spPr>
          <a:xfrm>
            <a:off x="5300679" y="145490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프로젝트 설계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2007545" y="396293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3260675" y="4064313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유저 플로우 차트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9726255" y="392976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11168400" y="41048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2007545" y="594430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3260675" y="606615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스크린 플로우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9726255" y="59777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11168400" y="60864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2007558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3260650" y="80679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9726255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11168400" y="80270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기능</a:t>
            </a:r>
            <a:r>
              <a:rPr lang="en-US" sz="3000" b="1"/>
              <a:t>: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멀티 테넌시, SSE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5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41" name="Google Shape;441;p25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42" name="Google Shape;442;p2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45" name="Google Shape;445;p2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47" name="Google Shape;447;p2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2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2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2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1" name="Google Shape;451;p25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</a:t>
            </a:r>
            <a:r>
              <a:rPr lang="en-US" sz="6000" b="1">
                <a:solidFill>
                  <a:srgbClr val="40352D"/>
                </a:solidFill>
              </a:rPr>
              <a:t>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075" y="3536675"/>
            <a:ext cx="16280098" cy="4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6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59" name="Google Shape;459;p2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60" name="Google Shape;460;p2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2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2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6" name="Google Shape;466;p2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2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2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9" name="Google Shape;469;p26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유저 플로우 </a:t>
            </a:r>
            <a:r>
              <a:rPr lang="en-US" sz="6000" b="1">
                <a:solidFill>
                  <a:srgbClr val="40352D"/>
                </a:solidFill>
              </a:rPr>
              <a:t>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763" y="3603275"/>
            <a:ext cx="15610726" cy="52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77" name="Google Shape;477;p2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78" name="Google Shape;478;p2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2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81" name="Google Shape;481;p2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83" name="Google Shape;483;p2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4" name="Google Shape;484;p2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5" name="Google Shape;485;p2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6" name="Google Shape;486;p2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7" name="Google Shape;487;p27"/>
          <p:cNvSpPr txBox="1"/>
          <p:nvPr/>
        </p:nvSpPr>
        <p:spPr>
          <a:xfrm>
            <a:off x="2305335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(로그인)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27" descr="텍스트, 소프트웨어, 컴퓨터 아이콘, 운영 체제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678" y="2952880"/>
            <a:ext cx="16316875" cy="57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495" name="Google Shape;495;p2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496" name="Google Shape;496;p2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499" name="Google Shape;499;p2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2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2" name="Google Shape;502;p2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3" name="Google Shape;503;p2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4" name="Google Shape;504;p2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5" name="Google Shape;505;p28"/>
          <p:cNvSpPr txBox="1"/>
          <p:nvPr/>
        </p:nvSpPr>
        <p:spPr>
          <a:xfrm>
            <a:off x="2254810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(회원가입)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8" descr="텍스트, 소프트웨어, 컴퓨터 아이콘, 멀티미디어 소프트웨어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9750" y="1876775"/>
            <a:ext cx="13501100" cy="7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13" name="Google Shape;513;p2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14" name="Google Shape;514;p2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17" name="Google Shape;517;p2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19" name="Google Shape;519;p2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2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2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p2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23" name="Google Shape;523;p29" descr="텍스트, 소프트웨어, 컴퓨터 아이콘, 컴퓨터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512" y="2667725"/>
            <a:ext cx="15903228" cy="62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9"/>
          <p:cNvSpPr txBox="1"/>
          <p:nvPr/>
        </p:nvSpPr>
        <p:spPr>
          <a:xfrm>
            <a:off x="2305335" y="996902"/>
            <a:ext cx="1367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(결재 문서를 통한 데이터 조작)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1195200" y="943202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0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31" name="Google Shape;531;p30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32" name="Google Shape;532;p3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3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35" name="Google Shape;535;p3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3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3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3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3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3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41" name="Google Shape;541;p30" descr="소프트웨어, 컴퓨터 아이콘, 텍스트, 스크린샷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651" y="3569351"/>
            <a:ext cx="15662948" cy="46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/>
          <p:cNvSpPr txBox="1"/>
          <p:nvPr/>
        </p:nvSpPr>
        <p:spPr>
          <a:xfrm>
            <a:off x="2253600" y="996900"/>
            <a:ext cx="1112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와이어 프레임 (실시간 알람)</a:t>
            </a:r>
            <a:endParaRPr sz="4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0"/>
          <p:cNvSpPr txBox="1"/>
          <p:nvPr/>
        </p:nvSpPr>
        <p:spPr>
          <a:xfrm>
            <a:off x="1195200" y="943200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1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49" name="Google Shape;549;p3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50" name="Google Shape;550;p3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3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53" name="Google Shape;553;p3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55" name="Google Shape;555;p3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3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3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3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59" name="Google Shape;559;p31" title="화면 캡처 2025-12-01 1454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151" y="904075"/>
            <a:ext cx="12083999" cy="84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1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562434" y="363600"/>
            <a:ext cx="17163133" cy="9373136"/>
            <a:chOff x="0" y="-241102"/>
            <a:chExt cx="22884177" cy="12497515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191091" y="-53915"/>
              <a:ext cx="22501995" cy="12127217"/>
              <a:chOff x="0" y="-47625"/>
              <a:chExt cx="4444838" cy="23955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8" name="Google Shape;118;p14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4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" name="Google Shape;122;p14"/>
          <p:cNvGrpSpPr/>
          <p:nvPr/>
        </p:nvGrpSpPr>
        <p:grpSpPr>
          <a:xfrm>
            <a:off x="907787" y="718271"/>
            <a:ext cx="6711276" cy="8607463"/>
            <a:chOff x="0" y="-47625"/>
            <a:chExt cx="2469560" cy="3167303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2469560" cy="3119678"/>
            </a:xfrm>
            <a:custGeom>
              <a:avLst/>
              <a:gdLst/>
              <a:ahLst/>
              <a:cxnLst/>
              <a:rect l="l" t="t" r="r" b="b"/>
              <a:pathLst>
                <a:path w="2469560" h="3119678" extrusionOk="0">
                  <a:moveTo>
                    <a:pt x="0" y="0"/>
                  </a:moveTo>
                  <a:lnTo>
                    <a:pt x="2469560" y="0"/>
                  </a:lnTo>
                  <a:lnTo>
                    <a:pt x="2469560" y="3119678"/>
                  </a:lnTo>
                  <a:lnTo>
                    <a:pt x="0" y="3119678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0" y="-47625"/>
              <a:ext cx="2469560" cy="3167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425" tIns="47425" rIns="47425" bIns="47425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4"/>
          <p:cNvSpPr txBox="1"/>
          <p:nvPr/>
        </p:nvSpPr>
        <p:spPr>
          <a:xfrm>
            <a:off x="2942513" y="2247133"/>
            <a:ext cx="26418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144313" y="5183156"/>
            <a:ext cx="3197735" cy="3069826"/>
          </a:xfrm>
          <a:custGeom>
            <a:avLst/>
            <a:gdLst/>
            <a:ahLst/>
            <a:cxnLst/>
            <a:rect l="l" t="t" r="r" b="b"/>
            <a:pathLst>
              <a:path w="3197735" h="3069826" extrusionOk="0">
                <a:moveTo>
                  <a:pt x="0" y="0"/>
                </a:moveTo>
                <a:lnTo>
                  <a:pt x="3197735" y="0"/>
                </a:lnTo>
                <a:lnTo>
                  <a:pt x="3197735" y="3069825"/>
                </a:lnTo>
                <a:lnTo>
                  <a:pt x="0" y="3069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10657175" y="4620413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11697883" y="4643609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10657175" y="5374701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11697881" y="6160558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0657175" y="6128967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1697885" y="6923242"/>
            <a:ext cx="4400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0657175" y="6883220"/>
            <a:ext cx="962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6"/>
              <a:buFont typeface="Arial"/>
              <a:buNone/>
            </a:pPr>
            <a:r>
              <a:rPr lang="en-US" sz="4085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1697861" y="5397853"/>
            <a:ext cx="57759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5"/>
              <a:buFont typeface="Arial"/>
              <a:buNone/>
            </a:pPr>
            <a:r>
              <a:rPr lang="en-US" sz="3783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sz="21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2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67" name="Google Shape;567;p3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68" name="Google Shape;568;p3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3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71" name="Google Shape;571;p3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3" name="Google Shape;573;p3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3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3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3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77" name="Google Shape;577;p32" title="화면 캡처 2025-12-01 15155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875" y="2006150"/>
            <a:ext cx="13726176" cy="53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2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(주요 테이블)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3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585" name="Google Shape;585;p3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586" name="Google Shape;586;p3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3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589" name="Google Shape;589;p3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91" name="Google Shape;591;p3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3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3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3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95" name="Google Shape;595;p33" title="화면 캡처 2025-12-01 15304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675" y="1670200"/>
            <a:ext cx="14198124" cy="73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3"/>
          <p:cNvSpPr txBox="1"/>
          <p:nvPr/>
        </p:nvSpPr>
        <p:spPr>
          <a:xfrm>
            <a:off x="1900015" y="11628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(주요 업무 흐름)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3"/>
          <p:cNvSpPr txBox="1"/>
          <p:nvPr/>
        </p:nvSpPr>
        <p:spPr>
          <a:xfrm>
            <a:off x="1122775" y="11242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603" name="Google Shape;603;p3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04" name="Google Shape;604;p3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3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07" name="Google Shape;607;p3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09" name="Google Shape;609;p3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3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3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3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13" name="Google Shape;613;p34" title="화면 캡처 2025-12-01 15364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13" y="2195500"/>
            <a:ext cx="13496925" cy="58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4"/>
          <p:cNvSpPr txBox="1"/>
          <p:nvPr/>
        </p:nvSpPr>
        <p:spPr>
          <a:xfrm>
            <a:off x="2052415" y="1315226"/>
            <a:ext cx="979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99"/>
              <a:buFont typeface="Arial"/>
              <a:buNone/>
            </a:pPr>
            <a:r>
              <a:rPr lang="en-US" sz="3438" b="1">
                <a:solidFill>
                  <a:srgbClr val="40352D"/>
                </a:solidFill>
              </a:rPr>
              <a:t>ERD (결재 문서 및 재무)</a:t>
            </a:r>
            <a:endParaRPr sz="343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4"/>
          <p:cNvSpPr txBox="1"/>
          <p:nvPr/>
        </p:nvSpPr>
        <p:spPr>
          <a:xfrm>
            <a:off x="1275175" y="1276676"/>
            <a:ext cx="70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en-US" sz="393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939">
                <a:solidFill>
                  <a:srgbClr val="86867D"/>
                </a:solidFill>
              </a:rPr>
              <a:t>3</a:t>
            </a:r>
            <a:endParaRPr sz="393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5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621" name="Google Shape;621;p3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622" name="Google Shape;622;p3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3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25" name="Google Shape;625;p3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27" name="Google Shape;627;p3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8" name="Google Shape;628;p3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1" name="Google Shape;631;p35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5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625" y="3373000"/>
            <a:ext cx="528637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2250" y="3373000"/>
            <a:ext cx="528637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9150" y="3382525"/>
            <a:ext cx="5267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775" y="3382525"/>
            <a:ext cx="5267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45350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51446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750" y="57542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7750" y="63638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57750" y="69734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45350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51446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75" y="57542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375" y="6363850"/>
            <a:ext cx="4810124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375" y="6973450"/>
            <a:ext cx="4810124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5"/>
          <p:cNvSpPr txBox="1"/>
          <p:nvPr/>
        </p:nvSpPr>
        <p:spPr>
          <a:xfrm>
            <a:off x="4467275" y="3565050"/>
            <a:ext cx="252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재고(api/inventory) </a:t>
            </a:r>
            <a:endParaRPr sz="1800" b="1" i="0" u="none" strike="noStrike" cap="none">
              <a:solidFill>
                <a:srgbClr val="7C2D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C2D12"/>
                </a:solidFill>
                <a:latin typeface="Noto Sans KR"/>
                <a:ea typeface="Noto Sans KR"/>
                <a:cs typeface="Noto Sans KR"/>
                <a:sym typeface="Noto Sans KR"/>
              </a:rPr>
              <a:t>생산 (api/production)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10229900" y="3565050"/>
            <a:ext cx="298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판매(api/transaction)</a:t>
            </a:r>
            <a:endParaRPr sz="1800" b="1" i="0" u="none" strike="noStrike" cap="none">
              <a:solidFill>
                <a:srgbClr val="713F1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13F12"/>
                </a:solidFill>
                <a:latin typeface="Noto Sans KR"/>
                <a:ea typeface="Noto Sans KR"/>
                <a:cs typeface="Noto Sans KR"/>
                <a:sym typeface="Noto Sans KR"/>
              </a:rPr>
              <a:t>재무 (api/finance)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4019675" y="46588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4095875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4657850" y="46922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7935491" y="46969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재고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4019675" y="52684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4095875" y="53065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 txBox="1"/>
          <p:nvPr/>
        </p:nvSpPr>
        <p:spPr>
          <a:xfrm>
            <a:off x="4657850" y="53018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/api/inventory/inbound/add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7935491" y="53065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입고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4019675" y="58780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4095875" y="59161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4657850" y="5911412"/>
            <a:ext cx="33147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7972550" y="5916175"/>
            <a:ext cx="533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작업지시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4019675" y="64876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4095875" y="65257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4657850" y="65210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/api/production/work_order/add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7935491" y="65257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4019675" y="70972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4095875" y="71353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4657850" y="7130612"/>
            <a:ext cx="3240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/api/production/bom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7898433" y="7135375"/>
            <a:ext cx="607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BOM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9782300" y="46588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9858500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10420475" y="46922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13698116" y="46969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9782300" y="52684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5"/>
          <p:cNvSpPr txBox="1"/>
          <p:nvPr/>
        </p:nvSpPr>
        <p:spPr>
          <a:xfrm>
            <a:off x="9858500" y="53065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5"/>
          <p:cNvSpPr txBox="1"/>
          <p:nvPr/>
        </p:nvSpPr>
        <p:spPr>
          <a:xfrm>
            <a:off x="10420475" y="53018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/api/sale/add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5"/>
          <p:cNvSpPr txBox="1"/>
          <p:nvPr/>
        </p:nvSpPr>
        <p:spPr>
          <a:xfrm>
            <a:off x="13698116" y="53065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5"/>
          <p:cNvSpPr/>
          <p:nvPr/>
        </p:nvSpPr>
        <p:spPr>
          <a:xfrm>
            <a:off x="9782300" y="58780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5"/>
          <p:cNvSpPr txBox="1"/>
          <p:nvPr/>
        </p:nvSpPr>
        <p:spPr>
          <a:xfrm>
            <a:off x="9858500" y="59161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10420475" y="59114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/api/purchase/list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13698116" y="59161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구매 발주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9782300" y="64876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5"/>
          <p:cNvSpPr txBox="1"/>
          <p:nvPr/>
        </p:nvSpPr>
        <p:spPr>
          <a:xfrm>
            <a:off x="9858500" y="65257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 txBox="1"/>
          <p:nvPr/>
        </p:nvSpPr>
        <p:spPr>
          <a:xfrm>
            <a:off x="10420475" y="6521012"/>
            <a:ext cx="3277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/api/finance/profit/list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 txBox="1"/>
          <p:nvPr/>
        </p:nvSpPr>
        <p:spPr>
          <a:xfrm>
            <a:off x="13698116" y="6525775"/>
            <a:ext cx="570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수익 내역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9782300" y="7097275"/>
            <a:ext cx="523800" cy="247800"/>
          </a:xfrm>
          <a:prstGeom prst="roundRect">
            <a:avLst>
              <a:gd name="adj" fmla="val 15384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9858500" y="71353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10420475" y="7130612"/>
            <a:ext cx="34482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/api/finance/unpaid/list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>
            <a:off x="13868525" y="7135375"/>
            <a:ext cx="40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미정산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6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694" name="Google Shape;694;p3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695" name="Google Shape;695;p3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3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698" name="Google Shape;698;p3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00" name="Google Shape;700;p3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3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3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3" name="Google Shape;703;p3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04" name="Google Shape;704;p3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788" y="3373000"/>
            <a:ext cx="528801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2199" y="3373000"/>
            <a:ext cx="528801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315" y="3382525"/>
            <a:ext cx="5268958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1727" y="3382525"/>
            <a:ext cx="5268958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45350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513512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986" y="573520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5986" y="633527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55986" y="69353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453505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513512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398" y="5735200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0398" y="6335275"/>
            <a:ext cx="481161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398" y="6935350"/>
            <a:ext cx="481161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6"/>
          <p:cNvSpPr txBox="1"/>
          <p:nvPr/>
        </p:nvSpPr>
        <p:spPr>
          <a:xfrm>
            <a:off x="4465775" y="3673025"/>
            <a:ext cx="339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전자결재(api/doc)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10230167" y="3677800"/>
            <a:ext cx="2727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4532D"/>
                </a:solidFill>
                <a:latin typeface="Noto Sans KR"/>
                <a:ea typeface="Noto Sans KR"/>
                <a:cs typeface="Noto Sans KR"/>
                <a:sym typeface="Noto Sans KR"/>
              </a:rPr>
              <a:t>인사 (api/hr)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4017962" y="46588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4094185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4656334" y="46826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/api/doc/pending-approvals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7972062" y="46826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017962" y="525895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4094185" y="529705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6"/>
          <p:cNvSpPr txBox="1"/>
          <p:nvPr/>
        </p:nvSpPr>
        <p:spPr>
          <a:xfrm>
            <a:off x="4656334" y="5282762"/>
            <a:ext cx="3153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/api/doc/mylist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6"/>
          <p:cNvSpPr txBox="1"/>
          <p:nvPr/>
        </p:nvSpPr>
        <p:spPr>
          <a:xfrm>
            <a:off x="7810087" y="5282762"/>
            <a:ext cx="695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내 기안 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4017962" y="585902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4094185" y="589712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 txBox="1"/>
          <p:nvPr/>
        </p:nvSpPr>
        <p:spPr>
          <a:xfrm>
            <a:off x="4656334" y="588283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/api/doc/searchById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7972062" y="588283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상세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4017962" y="645910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4094185" y="649720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656334" y="6482912"/>
            <a:ext cx="3306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/api/doc/editStatus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7962534" y="6482912"/>
            <a:ext cx="543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승인/반려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4017962" y="70591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094185" y="70972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4656334" y="70829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/api/finance/documents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 txBox="1"/>
          <p:nvPr/>
        </p:nvSpPr>
        <p:spPr>
          <a:xfrm>
            <a:off x="7972062" y="70829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기안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9782373" y="46588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9858596" y="46969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10420746" y="46826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13736473" y="46826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9782373" y="525895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6"/>
          <p:cNvSpPr txBox="1"/>
          <p:nvPr/>
        </p:nvSpPr>
        <p:spPr>
          <a:xfrm>
            <a:off x="9858596" y="529705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6"/>
          <p:cNvSpPr txBox="1"/>
          <p:nvPr/>
        </p:nvSpPr>
        <p:spPr>
          <a:xfrm>
            <a:off x="10420746" y="5282762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/api/hr/employees/add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6"/>
          <p:cNvSpPr txBox="1"/>
          <p:nvPr/>
        </p:nvSpPr>
        <p:spPr>
          <a:xfrm>
            <a:off x="13736473" y="5282762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사원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9782373" y="585902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9858596" y="589712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E40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10420746" y="588283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6"/>
          <p:cNvSpPr txBox="1"/>
          <p:nvPr/>
        </p:nvSpPr>
        <p:spPr>
          <a:xfrm>
            <a:off x="13736473" y="588283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현황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6"/>
          <p:cNvSpPr/>
          <p:nvPr/>
        </p:nvSpPr>
        <p:spPr>
          <a:xfrm>
            <a:off x="9782373" y="6459100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9858596" y="6497200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10420746" y="6482912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/api/hr/attendance/gen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13736473" y="6482912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근태 생성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9782373" y="7059175"/>
            <a:ext cx="524100" cy="238200"/>
          </a:xfrm>
          <a:prstGeom prst="roundRect">
            <a:avLst>
              <a:gd name="adj" fmla="val 16000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9858596" y="7097275"/>
            <a:ext cx="371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10420746" y="7082987"/>
            <a:ext cx="3315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1125" b="1" i="0" u="none" strike="noStrike" cap="none">
                <a:solidFill>
                  <a:srgbClr val="3341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/api/hr/requestVacation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13736473" y="7082987"/>
            <a:ext cx="533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휴가 신청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767" name="Google Shape;767;p3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768" name="Google Shape;768;p3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3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71" name="Google Shape;771;p3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73" name="Google Shape;773;p3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3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5" name="Google Shape;775;p3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3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77" name="Google Shape;777;p37" title="생산제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50" y="3641525"/>
            <a:ext cx="7000101" cy="446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7" title="판매구매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3525" y="3641525"/>
            <a:ext cx="7201101" cy="48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7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7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8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786" name="Google Shape;786;p38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787" name="Google Shape;787;p3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3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790" name="Google Shape;790;p3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92" name="Google Shape;792;p3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3" name="Google Shape;793;p3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3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5" name="Google Shape;795;p3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96" name="Google Shape;796;p38" title="인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38" y="3784475"/>
            <a:ext cx="7195273" cy="4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8" title="재고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9225" y="3854900"/>
            <a:ext cx="7817650" cy="39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8"/>
          <p:cNvSpPr txBox="1"/>
          <p:nvPr/>
        </p:nvSpPr>
        <p:spPr>
          <a:xfrm>
            <a:off x="294861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API 명세서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8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3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805" name="Google Shape;805;p3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06" name="Google Shape;806;p3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3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11" name="Google Shape;811;p3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3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3" name="Google Shape;813;p3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3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15" name="Google Shape;815;p39"/>
          <p:cNvSpPr txBox="1"/>
          <p:nvPr/>
        </p:nvSpPr>
        <p:spPr>
          <a:xfrm>
            <a:off x="2858050" y="1787094"/>
            <a:ext cx="60837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>
                <a:solidFill>
                  <a:srgbClr val="86867D"/>
                </a:solidFill>
              </a:rPr>
              <a:t>05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2858050" y="2684210"/>
            <a:ext cx="424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9"/>
          <p:cNvSpPr txBox="1"/>
          <p:nvPr/>
        </p:nvSpPr>
        <p:spPr>
          <a:xfrm>
            <a:off x="3776279" y="3068088"/>
            <a:ext cx="17469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9"/>
          <p:cNvSpPr txBox="1"/>
          <p:nvPr/>
        </p:nvSpPr>
        <p:spPr>
          <a:xfrm>
            <a:off x="11587891" y="3042713"/>
            <a:ext cx="17469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9"/>
          <p:cNvSpPr txBox="1"/>
          <p:nvPr/>
        </p:nvSpPr>
        <p:spPr>
          <a:xfrm>
            <a:off x="3558662" y="5939650"/>
            <a:ext cx="24378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9"/>
          <p:cNvSpPr txBox="1"/>
          <p:nvPr/>
        </p:nvSpPr>
        <p:spPr>
          <a:xfrm>
            <a:off x="11138935" y="5999550"/>
            <a:ext cx="3496800" cy="38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VCS / 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39" title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38" y="3946625"/>
            <a:ext cx="2076158" cy="1327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3" name="Google Shape;823;p39" title="downloa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363" y="8036450"/>
            <a:ext cx="2064625" cy="13739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4" name="Google Shape;824;p39" title="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6801" y="3810408"/>
            <a:ext cx="3200400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5" name="Google Shape;825;p39" title="downloa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124" y="3871225"/>
            <a:ext cx="2893744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6" name="Google Shape;826;p39" title="downloa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3563" y="3794363"/>
            <a:ext cx="2876550" cy="1590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7" name="Google Shape;827;p39" title="downloa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32588" y="6510600"/>
            <a:ext cx="2857500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8" name="Google Shape;828;p39" title="downloa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8338" y="8059525"/>
            <a:ext cx="2370982" cy="1327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9" name="Google Shape;829;p39" title="downloa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89462" y="6510599"/>
            <a:ext cx="2404672" cy="16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p39" title="Flyway_logo-다음에서-변환-svg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22638" y="6632249"/>
            <a:ext cx="1396189" cy="13277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31" name="Google Shape;831;p39"/>
          <p:cNvCxnSpPr>
            <a:endCxn id="815" idx="3"/>
          </p:cNvCxnSpPr>
          <p:nvPr/>
        </p:nvCxnSpPr>
        <p:spPr>
          <a:xfrm rot="10800000">
            <a:off x="8941750" y="2895294"/>
            <a:ext cx="9000" cy="62970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39"/>
          <p:cNvCxnSpPr/>
          <p:nvPr/>
        </p:nvCxnSpPr>
        <p:spPr>
          <a:xfrm>
            <a:off x="1952554" y="5752100"/>
            <a:ext cx="14406000" cy="12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3" name="Google Shape;833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94988" y="3639013"/>
            <a:ext cx="2064626" cy="2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9" descr="그래픽, 그래픽 디자인, 폰트, 그린이(가) 표시된 사진&#10;&#10;AI 생성 콘텐츠는 정확하지 않을 수 있습니다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26198" y="8190088"/>
            <a:ext cx="28575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0"/>
          <p:cNvGrpSpPr/>
          <p:nvPr/>
        </p:nvGrpSpPr>
        <p:grpSpPr>
          <a:xfrm>
            <a:off x="562434" y="365098"/>
            <a:ext cx="17163394" cy="9373346"/>
            <a:chOff x="0" y="-241100"/>
            <a:chExt cx="22884525" cy="12497794"/>
          </a:xfrm>
        </p:grpSpPr>
        <p:grpSp>
          <p:nvGrpSpPr>
            <p:cNvPr id="840" name="Google Shape;840;p40"/>
            <p:cNvGrpSpPr/>
            <p:nvPr/>
          </p:nvGrpSpPr>
          <p:grpSpPr>
            <a:xfrm>
              <a:off x="0" y="-241100"/>
              <a:ext cx="22884525" cy="12497794"/>
              <a:chOff x="0" y="-47625"/>
              <a:chExt cx="4520400" cy="2468700"/>
            </a:xfrm>
          </p:grpSpPr>
          <p:sp>
            <p:nvSpPr>
              <p:cNvPr id="841" name="Google Shape;841;p4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4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44" name="Google Shape;844;p4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4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7" name="Google Shape;847;p4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4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9" name="Google Shape;849;p4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50" name="Google Shape;850;p40"/>
          <p:cNvGrpSpPr/>
          <p:nvPr/>
        </p:nvGrpSpPr>
        <p:grpSpPr>
          <a:xfrm>
            <a:off x="2757089" y="6107775"/>
            <a:ext cx="1887658" cy="1980000"/>
            <a:chOff x="0" y="-47625"/>
            <a:chExt cx="742500" cy="831060"/>
          </a:xfrm>
        </p:grpSpPr>
        <p:sp>
          <p:nvSpPr>
            <p:cNvPr id="851" name="Google Shape;851;p40"/>
            <p:cNvSpPr/>
            <p:nvPr/>
          </p:nvSpPr>
          <p:spPr>
            <a:xfrm>
              <a:off x="0" y="0"/>
              <a:ext cx="742409" cy="783435"/>
            </a:xfrm>
            <a:custGeom>
              <a:avLst/>
              <a:gdLst/>
              <a:ahLst/>
              <a:cxnLst/>
              <a:rect l="l" t="t" r="r" b="b"/>
              <a:pathLst>
                <a:path w="742409" h="783435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5200" tIns="47575" rIns="95200" bIns="47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0"/>
            <p:cNvSpPr txBox="1"/>
            <p:nvPr/>
          </p:nvSpPr>
          <p:spPr>
            <a:xfrm>
              <a:off x="0" y="-47625"/>
              <a:ext cx="742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350" tIns="44350" rIns="44350" bIns="4435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0"/>
          <p:cNvGrpSpPr/>
          <p:nvPr/>
        </p:nvGrpSpPr>
        <p:grpSpPr>
          <a:xfrm>
            <a:off x="2739524" y="3671350"/>
            <a:ext cx="1887658" cy="2022979"/>
            <a:chOff x="0" y="-47625"/>
            <a:chExt cx="742500" cy="795728"/>
          </a:xfrm>
        </p:grpSpPr>
        <p:sp>
          <p:nvSpPr>
            <p:cNvPr id="854" name="Google Shape;854;p40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5200" tIns="47575" rIns="95200" bIns="47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0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350" tIns="44350" rIns="44350" bIns="4435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4"/>
                <a:buFont typeface="Arial"/>
                <a:buNone/>
              </a:pPr>
              <a:endParaRPr sz="18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40"/>
          <p:cNvSpPr/>
          <p:nvPr/>
        </p:nvSpPr>
        <p:spPr>
          <a:xfrm>
            <a:off x="13858472" y="6437235"/>
            <a:ext cx="3060327" cy="2821065"/>
          </a:xfrm>
          <a:custGeom>
            <a:avLst/>
            <a:gdLst/>
            <a:ahLst/>
            <a:cxnLst/>
            <a:rect l="l" t="t" r="r" b="b"/>
            <a:pathLst>
              <a:path w="3060327" h="2821065" extrusionOk="0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2858040" y="1787100"/>
            <a:ext cx="101748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핵심 기능</a:t>
            </a:r>
            <a:endParaRPr sz="6000" b="1" i="0" u="none" strike="noStrike" cap="none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0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6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0"/>
          <p:cNvSpPr txBox="1"/>
          <p:nvPr/>
        </p:nvSpPr>
        <p:spPr>
          <a:xfrm>
            <a:off x="2639225" y="4503360"/>
            <a:ext cx="2088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8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sz="249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0"/>
          <p:cNvSpPr txBox="1"/>
          <p:nvPr/>
        </p:nvSpPr>
        <p:spPr>
          <a:xfrm>
            <a:off x="5067369" y="4144651"/>
            <a:ext cx="88926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물리적으로 분리된 DB에 접속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특정 기업만을 위한 커스터마이징이 가능 (SaaS) 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40"/>
          <p:cNvCxnSpPr/>
          <p:nvPr/>
        </p:nvCxnSpPr>
        <p:spPr>
          <a:xfrm rot="10800000" flipH="1">
            <a:off x="2727575" y="5679612"/>
            <a:ext cx="10605300" cy="4800"/>
          </a:xfrm>
          <a:prstGeom prst="straightConnector1">
            <a:avLst/>
          </a:prstGeom>
          <a:noFill/>
          <a:ln w="19825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2" name="Google Shape;862;p40"/>
          <p:cNvCxnSpPr/>
          <p:nvPr/>
        </p:nvCxnSpPr>
        <p:spPr>
          <a:xfrm>
            <a:off x="2726330" y="8074506"/>
            <a:ext cx="10570200" cy="31500"/>
          </a:xfrm>
          <a:prstGeom prst="straightConnector1">
            <a:avLst/>
          </a:prstGeom>
          <a:noFill/>
          <a:ln w="19825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40"/>
          <p:cNvSpPr txBox="1"/>
          <p:nvPr/>
        </p:nvSpPr>
        <p:spPr>
          <a:xfrm>
            <a:off x="2757089" y="6852284"/>
            <a:ext cx="1852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lang="en-US" sz="2498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sz="2498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0"/>
          <p:cNvSpPr txBox="1"/>
          <p:nvPr/>
        </p:nvSpPr>
        <p:spPr>
          <a:xfrm>
            <a:off x="4964758" y="6546328"/>
            <a:ext cx="85386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빠른 단방향 통신 vs WebSocket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4"/>
              <a:buFont typeface="Arial"/>
              <a:buNone/>
            </a:pPr>
            <a:r>
              <a:rPr lang="en-US" sz="2914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가벼운 프로토콜로 알림에 적합</a:t>
            </a:r>
            <a:endParaRPr sz="2914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1"/>
          <p:cNvGrpSpPr/>
          <p:nvPr/>
        </p:nvGrpSpPr>
        <p:grpSpPr>
          <a:xfrm>
            <a:off x="561600" y="363600"/>
            <a:ext cx="17163394" cy="9373346"/>
            <a:chOff x="0" y="-241102"/>
            <a:chExt cx="22884525" cy="12497794"/>
          </a:xfrm>
        </p:grpSpPr>
        <p:grpSp>
          <p:nvGrpSpPr>
            <p:cNvPr id="870" name="Google Shape;870;p4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71" name="Google Shape;871;p4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4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74" name="Google Shape;874;p4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4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76" name="Google Shape;876;p4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4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8" name="Google Shape;878;p4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4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80" name="Google Shape;880;p41"/>
          <p:cNvSpPr txBox="1"/>
          <p:nvPr/>
        </p:nvSpPr>
        <p:spPr>
          <a:xfrm>
            <a:off x="1217025" y="993600"/>
            <a:ext cx="406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1"/>
          <p:cNvSpPr txBox="1"/>
          <p:nvPr/>
        </p:nvSpPr>
        <p:spPr>
          <a:xfrm>
            <a:off x="1664450" y="2010600"/>
            <a:ext cx="147291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 err="1">
                <a:solidFill>
                  <a:srgbClr val="5A5450"/>
                </a:solidFill>
                <a:latin typeface="+mn-lt"/>
                <a:ea typeface="Calibri"/>
                <a:cs typeface="Calibri"/>
                <a:sym typeface="Calibri"/>
              </a:rPr>
              <a:t>개념</a:t>
            </a:r>
            <a:endParaRPr sz="2800" b="0" i="0" u="none" strike="noStrike" cap="none" dirty="0">
              <a:solidFill>
                <a:srgbClr val="5A545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450"/>
              </a:buClr>
              <a:buSzPts val="2700"/>
              <a:buFont typeface="Arial"/>
              <a:buChar char="-"/>
            </a:pP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단일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인스턴스가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서버에서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실행되며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여러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테넌트를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서비스하는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	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테넌트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: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소프트웨어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인스턴스에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특정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권한으로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공통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접근을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공유하는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그룹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		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→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재직중인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회사별로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(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사용자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그룹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)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사용하는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DB가</a:t>
            </a:r>
            <a:r>
              <a:rPr lang="en-US" sz="2800" b="0" i="0" u="none" strike="noStrike" cap="none" dirty="0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A5450"/>
                </a:solidFill>
                <a:highlight>
                  <a:srgbClr val="FFFFFF"/>
                </a:highlight>
                <a:latin typeface="+mn-lt"/>
                <a:ea typeface="Arial"/>
                <a:cs typeface="Arial"/>
                <a:sym typeface="Arial"/>
              </a:rPr>
              <a:t>다르다</a:t>
            </a:r>
            <a:endParaRPr sz="2800" b="0" i="0" u="none" strike="noStrike" cap="none" dirty="0">
              <a:solidFill>
                <a:srgbClr val="5A5450"/>
              </a:solidFill>
              <a:highlight>
                <a:srgbClr val="FFFFFF"/>
              </a:highlight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41" title="화면 캡처 2025-12-01 1727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938" y="4605300"/>
            <a:ext cx="7160573" cy="38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1" title="화면 캡처 2025-12-01 17282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8238" y="8302175"/>
            <a:ext cx="6459326" cy="8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1" title="화면 캡처 2025-12-01 17312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7111" y="4605300"/>
            <a:ext cx="7324814" cy="381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1" title="화면 캡처 2025-12-01 173140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3785" y="8248000"/>
            <a:ext cx="6320949" cy="8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5"/>
          <p:cNvGrpSpPr/>
          <p:nvPr/>
        </p:nvGrpSpPr>
        <p:grpSpPr>
          <a:xfrm>
            <a:off x="562434" y="365097"/>
            <a:ext cx="17163394" cy="9373345"/>
            <a:chOff x="0" y="-241102"/>
            <a:chExt cx="22884524" cy="12497794"/>
          </a:xfrm>
        </p:grpSpPr>
        <p:grpSp>
          <p:nvGrpSpPr>
            <p:cNvPr id="140" name="Google Shape;140;p15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44" name="Google Shape;144;p1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46" name="Google Shape;146;p15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15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15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0" name="Google Shape;150;p15"/>
          <p:cNvGrpSpPr/>
          <p:nvPr/>
        </p:nvGrpSpPr>
        <p:grpSpPr>
          <a:xfrm>
            <a:off x="1540004" y="3251486"/>
            <a:ext cx="7489264" cy="1853102"/>
            <a:chOff x="0" y="-47625"/>
            <a:chExt cx="2238876" cy="553975"/>
          </a:xfrm>
        </p:grpSpPr>
        <p:sp>
          <p:nvSpPr>
            <p:cNvPr id="151" name="Google Shape;151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9258689" y="3251485"/>
            <a:ext cx="7489307" cy="1853112"/>
            <a:chOff x="0" y="-47625"/>
            <a:chExt cx="2238876" cy="553975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>
            <a:off x="1540004" y="5233086"/>
            <a:ext cx="7489307" cy="1853112"/>
            <a:chOff x="0" y="-47625"/>
            <a:chExt cx="2238876" cy="553975"/>
          </a:xfrm>
        </p:grpSpPr>
        <p:sp>
          <p:nvSpPr>
            <p:cNvPr id="157" name="Google Shape;157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9258689" y="5233086"/>
            <a:ext cx="7489307" cy="1853112"/>
            <a:chOff x="0" y="-47625"/>
            <a:chExt cx="2238876" cy="553975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1540004" y="7214688"/>
            <a:ext cx="7489307" cy="1853112"/>
            <a:chOff x="0" y="-47625"/>
            <a:chExt cx="2238876" cy="553975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5"/>
          <p:cNvSpPr txBox="1"/>
          <p:nvPr/>
        </p:nvSpPr>
        <p:spPr>
          <a:xfrm>
            <a:off x="5297379" y="156315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프로젝트 개요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1817070" y="3970244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3242597" y="410479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</a:t>
            </a:r>
            <a:r>
              <a:rPr lang="en-US" sz="3000" b="1"/>
              <a:t>및 프로젝트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9726255" y="3970244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0979388" y="410479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핵심 목표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817108" y="59518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3260704" y="6086397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9726280" y="59518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10979388" y="6086397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1817108" y="7985248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3260704" y="8067999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9265040" y="7233334"/>
            <a:ext cx="7489307" cy="1853112"/>
            <a:chOff x="0" y="-47625"/>
            <a:chExt cx="2238876" cy="553975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 txBox="1"/>
            <p:nvPr/>
          </p:nvSpPr>
          <p:spPr>
            <a:xfrm>
              <a:off x="0" y="-47625"/>
              <a:ext cx="2238876" cy="553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5"/>
          <p:cNvSpPr txBox="1"/>
          <p:nvPr/>
        </p:nvSpPr>
        <p:spPr>
          <a:xfrm>
            <a:off x="9726281" y="7933444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10985739" y="8086645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명세서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42"/>
          <p:cNvGrpSpPr/>
          <p:nvPr/>
        </p:nvGrpSpPr>
        <p:grpSpPr>
          <a:xfrm>
            <a:off x="561600" y="363600"/>
            <a:ext cx="17163394" cy="9373345"/>
            <a:chOff x="0" y="-241102"/>
            <a:chExt cx="22884525" cy="12497794"/>
          </a:xfrm>
        </p:grpSpPr>
        <p:grpSp>
          <p:nvGrpSpPr>
            <p:cNvPr id="891" name="Google Shape;891;p4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892" name="Google Shape;892;p4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4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895" name="Google Shape;895;p4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4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7" name="Google Shape;897;p4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8" name="Google Shape;898;p42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4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0" name="Google Shape;900;p42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01" name="Google Shape;901;p42"/>
          <p:cNvSpPr txBox="1"/>
          <p:nvPr/>
        </p:nvSpPr>
        <p:spPr>
          <a:xfrm>
            <a:off x="1216150" y="996700"/>
            <a:ext cx="107331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테넌시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채택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이유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? (1)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단일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DB를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사용하는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기존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구조에서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발생</a:t>
            </a:r>
            <a:endParaRPr sz="6000" b="1" i="0" u="none" strike="noStrike" cap="none" dirty="0">
              <a:solidFill>
                <a:srgbClr val="5A54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2"/>
          <p:cNvGrpSpPr/>
          <p:nvPr/>
        </p:nvGrpSpPr>
        <p:grpSpPr>
          <a:xfrm>
            <a:off x="2167604" y="3039926"/>
            <a:ext cx="1812962" cy="1942929"/>
            <a:chOff x="0" y="-47625"/>
            <a:chExt cx="742500" cy="795728"/>
          </a:xfrm>
        </p:grpSpPr>
        <p:sp>
          <p:nvSpPr>
            <p:cNvPr id="903" name="Google Shape;903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sz="1800" b="0" i="0" u="none" strike="noStrike" cap="none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p42"/>
          <p:cNvSpPr txBox="1"/>
          <p:nvPr/>
        </p:nvSpPr>
        <p:spPr>
          <a:xfrm>
            <a:off x="4415074" y="3494499"/>
            <a:ext cx="118282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모든 데이터에 회사 관련 칼럼이 필수적 → 데이터의 크기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쿼리문에 항상 회사 칼럼 조건이 필수 → SQL문 복잡도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6" name="Google Shape;906;p42"/>
          <p:cNvCxnSpPr/>
          <p:nvPr/>
        </p:nvCxnSpPr>
        <p:spPr>
          <a:xfrm>
            <a:off x="2160000" y="4973325"/>
            <a:ext cx="13777200" cy="93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7" name="Google Shape;907;p42"/>
          <p:cNvGrpSpPr/>
          <p:nvPr/>
        </p:nvGrpSpPr>
        <p:grpSpPr>
          <a:xfrm>
            <a:off x="2167604" y="5246075"/>
            <a:ext cx="1812962" cy="1942929"/>
            <a:chOff x="0" y="-47625"/>
            <a:chExt cx="742500" cy="795728"/>
          </a:xfrm>
        </p:grpSpPr>
        <p:sp>
          <p:nvSpPr>
            <p:cNvPr id="908" name="Google Shape;908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" name="Google Shape;910;p42"/>
          <p:cNvSpPr txBox="1"/>
          <p:nvPr/>
        </p:nvSpPr>
        <p:spPr>
          <a:xfrm>
            <a:off x="4415075" y="5700650"/>
            <a:ext cx="116919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실수로 회사 칼럼 조건을 누락하면, 전혀 상관없는 회사의 데이터까지 같이</a:t>
            </a:r>
            <a:r>
              <a:rPr lang="en-US" sz="2799" b="1">
                <a:solidFill>
                  <a:srgbClr val="40352D"/>
                </a:solidFill>
              </a:rPr>
              <a:t> 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출력 → 회사의 민감한 정보 유출 가능성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42"/>
          <p:cNvCxnSpPr/>
          <p:nvPr/>
        </p:nvCxnSpPr>
        <p:spPr>
          <a:xfrm>
            <a:off x="2160000" y="7179481"/>
            <a:ext cx="138585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2" name="Google Shape;912;p42"/>
          <p:cNvGrpSpPr/>
          <p:nvPr/>
        </p:nvGrpSpPr>
        <p:grpSpPr>
          <a:xfrm>
            <a:off x="2167604" y="7331813"/>
            <a:ext cx="1812962" cy="1942929"/>
            <a:chOff x="0" y="-47625"/>
            <a:chExt cx="742500" cy="795728"/>
          </a:xfrm>
        </p:grpSpPr>
        <p:sp>
          <p:nvSpPr>
            <p:cNvPr id="913" name="Google Shape;913;p42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42"/>
          <p:cNvSpPr txBox="1"/>
          <p:nvPr/>
        </p:nvSpPr>
        <p:spPr>
          <a:xfrm>
            <a:off x="4415074" y="7786386"/>
            <a:ext cx="11091626" cy="180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해당 서비스를 사용하는 사람이 증가할 수록 하나의 DB에 트래픽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회사 및 데이터가 늘어날 수록 하나의 DB에 부하가 증가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42"/>
          <p:cNvCxnSpPr/>
          <p:nvPr/>
        </p:nvCxnSpPr>
        <p:spPr>
          <a:xfrm rot="10800000" flipH="1">
            <a:off x="2160000" y="9176475"/>
            <a:ext cx="13947000" cy="894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3"/>
          <p:cNvGrpSpPr/>
          <p:nvPr/>
        </p:nvGrpSpPr>
        <p:grpSpPr>
          <a:xfrm>
            <a:off x="561600" y="365097"/>
            <a:ext cx="17163394" cy="9373345"/>
            <a:chOff x="0" y="-241102"/>
            <a:chExt cx="22884524" cy="12497794"/>
          </a:xfrm>
        </p:grpSpPr>
        <p:grpSp>
          <p:nvGrpSpPr>
            <p:cNvPr id="922" name="Google Shape;922;p43"/>
            <p:cNvGrpSpPr/>
            <p:nvPr/>
          </p:nvGrpSpPr>
          <p:grpSpPr>
            <a:xfrm>
              <a:off x="0" y="-241102"/>
              <a:ext cx="22884524" cy="12497794"/>
              <a:chOff x="0" y="-47625"/>
              <a:chExt cx="4520400" cy="2468700"/>
            </a:xfrm>
          </p:grpSpPr>
          <p:sp>
            <p:nvSpPr>
              <p:cNvPr id="923" name="Google Shape;923;p4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4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26" name="Google Shape;926;p4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8" name="Google Shape;928;p4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43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0" name="Google Shape;930;p4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43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2" name="Google Shape;932;p43"/>
          <p:cNvSpPr txBox="1"/>
          <p:nvPr/>
        </p:nvSpPr>
        <p:spPr>
          <a:xfrm>
            <a:off x="1216152" y="996696"/>
            <a:ext cx="14805726" cy="208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테넌시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채택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이유</a:t>
            </a: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? (2)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하나의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ERP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시스템에서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회사별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물리적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논리적으로</a:t>
            </a:r>
            <a:r>
              <a:rPr lang="en-US" sz="3700" b="1" i="0" u="none" strike="noStrike" cap="none" dirty="0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0" u="none" strike="noStrike" cap="none" dirty="0" err="1">
                <a:solidFill>
                  <a:srgbClr val="5A5450"/>
                </a:solidFill>
                <a:latin typeface="Arial"/>
                <a:ea typeface="Arial"/>
                <a:cs typeface="Arial"/>
                <a:sym typeface="Arial"/>
              </a:rPr>
              <a:t>격리</a:t>
            </a:r>
            <a:endParaRPr sz="37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43"/>
          <p:cNvGrpSpPr/>
          <p:nvPr/>
        </p:nvGrpSpPr>
        <p:grpSpPr>
          <a:xfrm>
            <a:off x="2167604" y="3039926"/>
            <a:ext cx="1812962" cy="1942929"/>
            <a:chOff x="0" y="-47625"/>
            <a:chExt cx="742500" cy="795728"/>
          </a:xfrm>
        </p:grpSpPr>
        <p:sp>
          <p:nvSpPr>
            <p:cNvPr id="934" name="Google Shape;934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데이터 관리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936" name="Google Shape;936;p43"/>
          <p:cNvSpPr txBox="1"/>
          <p:nvPr/>
        </p:nvSpPr>
        <p:spPr>
          <a:xfrm>
            <a:off x="4415074" y="3494499"/>
            <a:ext cx="11828226" cy="120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회사는 각자의 전용 DB를 사용 →  데이터에 회사 관련 칼럼 불필요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다른 회사의 데이터 필터링 불필요 → 보다 간단해지는 SQL문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43"/>
          <p:cNvCxnSpPr/>
          <p:nvPr/>
        </p:nvCxnSpPr>
        <p:spPr>
          <a:xfrm>
            <a:off x="2160000" y="4973336"/>
            <a:ext cx="12875284" cy="9206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8" name="Google Shape;938;p43"/>
          <p:cNvGrpSpPr/>
          <p:nvPr/>
        </p:nvGrpSpPr>
        <p:grpSpPr>
          <a:xfrm>
            <a:off x="2167604" y="5246075"/>
            <a:ext cx="1812962" cy="1942929"/>
            <a:chOff x="0" y="-47625"/>
            <a:chExt cx="742500" cy="795728"/>
          </a:xfrm>
        </p:grpSpPr>
        <p:sp>
          <p:nvSpPr>
            <p:cNvPr id="939" name="Google Shape;939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 보안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43"/>
          <p:cNvSpPr txBox="1"/>
          <p:nvPr/>
        </p:nvSpPr>
        <p:spPr>
          <a:xfrm>
            <a:off x="4415074" y="5700648"/>
            <a:ext cx="11828226" cy="180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회사에 대한 데이터만 확인 및 조작 가능 →정보 유출 및 혼재 방지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각 회사별 데이터가 논리적/물리적으로 격리 가능 → 높은 보안성과 신뢰성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43"/>
          <p:cNvCxnSpPr/>
          <p:nvPr/>
        </p:nvCxnSpPr>
        <p:spPr>
          <a:xfrm>
            <a:off x="2160000" y="7179485"/>
            <a:ext cx="12951484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43"/>
          <p:cNvGrpSpPr/>
          <p:nvPr/>
        </p:nvGrpSpPr>
        <p:grpSpPr>
          <a:xfrm>
            <a:off x="2167604" y="7331813"/>
            <a:ext cx="1812962" cy="1942929"/>
            <a:chOff x="0" y="-47625"/>
            <a:chExt cx="742500" cy="795728"/>
          </a:xfrm>
        </p:grpSpPr>
        <p:sp>
          <p:nvSpPr>
            <p:cNvPr id="944" name="Google Shape;944;p43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 관련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43"/>
          <p:cNvSpPr txBox="1"/>
          <p:nvPr/>
        </p:nvSpPr>
        <p:spPr>
          <a:xfrm>
            <a:off x="4415074" y="7786386"/>
            <a:ext cx="1135832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물리적으로 DB 격리시 특정 회사의 트래픽 증가로 인한 연쇄 피해 발생 방지 가능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및 회사별 별도의 테이블, 칼럼, 복원 정책 등 사용 가능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43"/>
          <p:cNvCxnSpPr/>
          <p:nvPr/>
        </p:nvCxnSpPr>
        <p:spPr>
          <a:xfrm rot="10800000" flipH="1">
            <a:off x="2160000" y="9176400"/>
            <a:ext cx="13034034" cy="89473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4"/>
          <p:cNvGrpSpPr/>
          <p:nvPr/>
        </p:nvGrpSpPr>
        <p:grpSpPr>
          <a:xfrm>
            <a:off x="561600" y="363600"/>
            <a:ext cx="17163394" cy="9373345"/>
            <a:chOff x="0" y="-241102"/>
            <a:chExt cx="22884525" cy="12497794"/>
          </a:xfrm>
        </p:grpSpPr>
        <p:grpSp>
          <p:nvGrpSpPr>
            <p:cNvPr id="953" name="Google Shape;953;p4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954" name="Google Shape;954;p4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4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957" name="Google Shape;957;p4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59" name="Google Shape;959;p4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4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1" name="Google Shape;961;p4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4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63" name="Google Shape;963;p44"/>
          <p:cNvSpPr txBox="1"/>
          <p:nvPr/>
        </p:nvSpPr>
        <p:spPr>
          <a:xfrm>
            <a:off x="1216152" y="996696"/>
            <a:ext cx="778814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멀티 테넌시 구현 방식</a:t>
            </a:r>
            <a:endParaRPr sz="32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44"/>
          <p:cNvCxnSpPr/>
          <p:nvPr/>
        </p:nvCxnSpPr>
        <p:spPr>
          <a:xfrm>
            <a:off x="2296622" y="4011315"/>
            <a:ext cx="13573760" cy="0"/>
          </a:xfrm>
          <a:prstGeom prst="straightConnector1">
            <a:avLst/>
          </a:prstGeom>
          <a:noFill/>
          <a:ln w="38100" cap="flat" cmpd="sng">
            <a:solidFill>
              <a:srgbClr val="86867D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965" name="Google Shape;965;p44"/>
          <p:cNvGrpSpPr/>
          <p:nvPr/>
        </p:nvGrpSpPr>
        <p:grpSpPr>
          <a:xfrm>
            <a:off x="3080949" y="2885909"/>
            <a:ext cx="1791874" cy="2069986"/>
            <a:chOff x="0" y="-47625"/>
            <a:chExt cx="471934" cy="545181"/>
          </a:xfrm>
        </p:grpSpPr>
        <p:sp>
          <p:nvSpPr>
            <p:cNvPr id="966" name="Google Shape;966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사용할 회사 식별</a:t>
              </a:r>
              <a:endParaRPr/>
            </a:p>
          </p:txBody>
        </p:sp>
        <p:sp>
          <p:nvSpPr>
            <p:cNvPr id="967" name="Google Shape;967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44"/>
          <p:cNvSpPr txBox="1"/>
          <p:nvPr/>
        </p:nvSpPr>
        <p:spPr>
          <a:xfrm>
            <a:off x="3125943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1단계</a:t>
            </a:r>
            <a:endParaRPr/>
          </a:p>
        </p:txBody>
      </p:sp>
      <p:grpSp>
        <p:nvGrpSpPr>
          <p:cNvPr id="969" name="Google Shape;969;p44"/>
          <p:cNvGrpSpPr/>
          <p:nvPr/>
        </p:nvGrpSpPr>
        <p:grpSpPr>
          <a:xfrm>
            <a:off x="6517061" y="2885909"/>
            <a:ext cx="1791874" cy="2069985"/>
            <a:chOff x="0" y="-47625"/>
            <a:chExt cx="471934" cy="545181"/>
          </a:xfrm>
        </p:grpSpPr>
        <p:sp>
          <p:nvSpPr>
            <p:cNvPr id="970" name="Google Shape;970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회사별 DB 및 DataSource 준비</a:t>
              </a:r>
              <a:endParaRPr/>
            </a:p>
          </p:txBody>
        </p:sp>
        <p:sp>
          <p:nvSpPr>
            <p:cNvPr id="971" name="Google Shape;971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44"/>
          <p:cNvSpPr txBox="1"/>
          <p:nvPr/>
        </p:nvSpPr>
        <p:spPr>
          <a:xfrm>
            <a:off x="6562055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2단계</a:t>
            </a:r>
            <a:endParaRPr/>
          </a:p>
        </p:txBody>
      </p:sp>
      <p:grpSp>
        <p:nvGrpSpPr>
          <p:cNvPr id="973" name="Google Shape;973;p44"/>
          <p:cNvGrpSpPr/>
          <p:nvPr/>
        </p:nvGrpSpPr>
        <p:grpSpPr>
          <a:xfrm>
            <a:off x="9956759" y="2885909"/>
            <a:ext cx="1791874" cy="2069985"/>
            <a:chOff x="0" y="-47625"/>
            <a:chExt cx="471934" cy="545181"/>
          </a:xfrm>
        </p:grpSpPr>
        <p:sp>
          <p:nvSpPr>
            <p:cNvPr id="974" name="Google Shape;974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테넌트 컨텍스트 설정</a:t>
              </a:r>
              <a:endParaRPr/>
            </a:p>
          </p:txBody>
        </p:sp>
        <p:sp>
          <p:nvSpPr>
            <p:cNvPr id="975" name="Google Shape;975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44"/>
          <p:cNvSpPr txBox="1"/>
          <p:nvPr/>
        </p:nvSpPr>
        <p:spPr>
          <a:xfrm>
            <a:off x="10001754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3단계</a:t>
            </a:r>
            <a:endParaRPr/>
          </a:p>
        </p:txBody>
      </p:sp>
      <p:grpSp>
        <p:nvGrpSpPr>
          <p:cNvPr id="977" name="Google Shape;977;p44"/>
          <p:cNvGrpSpPr/>
          <p:nvPr/>
        </p:nvGrpSpPr>
        <p:grpSpPr>
          <a:xfrm>
            <a:off x="13396458" y="2885909"/>
            <a:ext cx="1791874" cy="2069985"/>
            <a:chOff x="0" y="-47625"/>
            <a:chExt cx="471934" cy="545181"/>
          </a:xfrm>
        </p:grpSpPr>
        <p:sp>
          <p:nvSpPr>
            <p:cNvPr id="978" name="Google Shape;978;p44"/>
            <p:cNvSpPr/>
            <p:nvPr/>
          </p:nvSpPr>
          <p:spPr>
            <a:xfrm>
              <a:off x="0" y="0"/>
              <a:ext cx="471934" cy="497556"/>
            </a:xfrm>
            <a:custGeom>
              <a:avLst/>
              <a:gdLst/>
              <a:ahLst/>
              <a:cxnLst/>
              <a:rect l="l" t="t" r="r" b="b"/>
              <a:pathLst>
                <a:path w="471934" h="497556" extrusionOk="0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 cmpd="sng">
              <a:solidFill>
                <a:srgbClr val="4035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</a:t>
              </a:r>
              <a:endParaRPr/>
            </a:p>
          </p:txBody>
        </p:sp>
        <p:sp>
          <p:nvSpPr>
            <p:cNvPr id="979" name="Google Shape;979;p44"/>
            <p:cNvSpPr txBox="1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44"/>
          <p:cNvSpPr txBox="1"/>
          <p:nvPr/>
        </p:nvSpPr>
        <p:spPr>
          <a:xfrm>
            <a:off x="13441452" y="3298655"/>
            <a:ext cx="174687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4단계</a:t>
            </a:r>
            <a:endParaRPr/>
          </a:p>
        </p:txBody>
      </p:sp>
      <p:sp>
        <p:nvSpPr>
          <p:cNvPr id="981" name="Google Shape;981;p44"/>
          <p:cNvSpPr txBox="1"/>
          <p:nvPr/>
        </p:nvSpPr>
        <p:spPr>
          <a:xfrm>
            <a:off x="2501546" y="5552450"/>
            <a:ext cx="7137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1단계: 사용자/회사 식별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로그인 성공 시 소속된 회사를 확인.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확인된 회사 정보를 사용자 세션에 저장하여 식별.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2단계: 회사별 DB 및 DataSource 준비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각 회사를 위한 별도의 전용 DB를 생성.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각 DB에 접속하기 위한 DataSource를 시스템에 등록.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5A5450"/>
              </a:solidFill>
            </a:endParaRPr>
          </a:p>
        </p:txBody>
      </p:sp>
      <p:sp>
        <p:nvSpPr>
          <p:cNvPr id="982" name="Google Shape;982;p44"/>
          <p:cNvSpPr txBox="1"/>
          <p:nvPr/>
        </p:nvSpPr>
        <p:spPr>
          <a:xfrm>
            <a:off x="9769971" y="5552450"/>
            <a:ext cx="71373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3단계: 요청 컨텍스트 설정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데이터 요청이 올 때마다 인터셉터가 작동.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세션의 회사 번호를 읽어 현재 요청의 기준으로 저장.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이 정보를 바탕으로 Spring이 사용할 DataSource를 결정.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</a:rPr>
              <a:t>4단계: DB 라우팅 및 접근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DB 접근 시 SqlSessionFactory를 사용합니다.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요청에 설정된 회사 코드를 기준으로 DataSource를 선택.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●"/>
            </a:pP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</a:rPr>
              <a:t>선택된 DataSource를 통해 최종적으로 SQL 작업을 수행.</a:t>
            </a:r>
            <a:endParaRPr sz="2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46"/>
          <p:cNvGrpSpPr/>
          <p:nvPr/>
        </p:nvGrpSpPr>
        <p:grpSpPr>
          <a:xfrm>
            <a:off x="562434" y="365097"/>
            <a:ext cx="17163394" cy="9373346"/>
            <a:chOff x="0" y="-241102"/>
            <a:chExt cx="22884525" cy="12497794"/>
          </a:xfrm>
        </p:grpSpPr>
        <p:grpSp>
          <p:nvGrpSpPr>
            <p:cNvPr id="1006" name="Google Shape;1006;p46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07" name="Google Shape;1007;p4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6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46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10" name="Google Shape;1010;p4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6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12" name="Google Shape;1012;p46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3" name="Google Shape;1013;p46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46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5" name="Google Shape;1015;p46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16" name="Google Shape;1016;p46"/>
          <p:cNvGrpSpPr/>
          <p:nvPr/>
        </p:nvGrpSpPr>
        <p:grpSpPr>
          <a:xfrm>
            <a:off x="2445279" y="3085525"/>
            <a:ext cx="1812962" cy="1105346"/>
            <a:chOff x="0" y="-47625"/>
            <a:chExt cx="742500" cy="795728"/>
          </a:xfrm>
        </p:grpSpPr>
        <p:sp>
          <p:nvSpPr>
            <p:cNvPr id="1017" name="Google Shape;1017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빠른 도입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19" name="Google Shape;1019;p46"/>
          <p:cNvSpPr txBox="1"/>
          <p:nvPr/>
        </p:nvSpPr>
        <p:spPr>
          <a:xfrm>
            <a:off x="4692753" y="3443701"/>
            <a:ext cx="1182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HTTP를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이용한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것으로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dirty="0" err="1">
                <a:solidFill>
                  <a:srgbClr val="40352D"/>
                </a:solidFill>
              </a:rPr>
              <a:t>기존</a:t>
            </a:r>
            <a:r>
              <a:rPr lang="en-US" sz="2000" b="1" dirty="0">
                <a:solidFill>
                  <a:srgbClr val="40352D"/>
                </a:solidFill>
              </a:rPr>
              <a:t> </a:t>
            </a:r>
            <a:r>
              <a:rPr lang="en-US" sz="2000" b="1" dirty="0" err="1">
                <a:solidFill>
                  <a:srgbClr val="40352D"/>
                </a:solidFill>
              </a:rPr>
              <a:t>학습</a:t>
            </a:r>
            <a:r>
              <a:rPr lang="en-US" sz="2000" b="1" dirty="0">
                <a:solidFill>
                  <a:srgbClr val="40352D"/>
                </a:solidFill>
              </a:rPr>
              <a:t> </a:t>
            </a:r>
            <a:r>
              <a:rPr lang="en-US" sz="2000" b="1" dirty="0" err="1">
                <a:solidFill>
                  <a:srgbClr val="40352D"/>
                </a:solidFill>
              </a:rPr>
              <a:t>내용으로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바로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Google Shape;1020;p46"/>
          <p:cNvCxnSpPr/>
          <p:nvPr/>
        </p:nvCxnSpPr>
        <p:spPr>
          <a:xfrm>
            <a:off x="2437675" y="4185520"/>
            <a:ext cx="12875400" cy="51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1" name="Google Shape;1021;p46"/>
          <p:cNvGrpSpPr/>
          <p:nvPr/>
        </p:nvGrpSpPr>
        <p:grpSpPr>
          <a:xfrm>
            <a:off x="2445279" y="4340697"/>
            <a:ext cx="1812962" cy="1105346"/>
            <a:chOff x="0" y="-47625"/>
            <a:chExt cx="742500" cy="795728"/>
          </a:xfrm>
        </p:grpSpPr>
        <p:sp>
          <p:nvSpPr>
            <p:cNvPr id="1022" name="Google Shape;1022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높은 안정성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46"/>
          <p:cNvSpPr txBox="1"/>
          <p:nvPr/>
        </p:nvSpPr>
        <p:spPr>
          <a:xfrm>
            <a:off x="4692744" y="4770736"/>
            <a:ext cx="1116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네트워크 연결이 끊겼을 때 자동으로 재연결을 시도</a:t>
            </a:r>
            <a:endParaRPr sz="2000"/>
          </a:p>
        </p:txBody>
      </p:sp>
      <p:cxnSp>
        <p:nvCxnSpPr>
          <p:cNvPr id="1025" name="Google Shape;1025;p46"/>
          <p:cNvCxnSpPr/>
          <p:nvPr/>
        </p:nvCxnSpPr>
        <p:spPr>
          <a:xfrm>
            <a:off x="2437675" y="5440692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6" name="Google Shape;1026;p46"/>
          <p:cNvGrpSpPr/>
          <p:nvPr/>
        </p:nvGrpSpPr>
        <p:grpSpPr>
          <a:xfrm>
            <a:off x="2445279" y="5527362"/>
            <a:ext cx="1812962" cy="1105346"/>
            <a:chOff x="0" y="-47625"/>
            <a:chExt cx="742500" cy="795728"/>
          </a:xfrm>
        </p:grpSpPr>
        <p:sp>
          <p:nvSpPr>
            <p:cNvPr id="1027" name="Google Shape;1027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실시간 전송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p46"/>
          <p:cNvSpPr txBox="1"/>
          <p:nvPr/>
        </p:nvSpPr>
        <p:spPr>
          <a:xfrm>
            <a:off x="4692744" y="5934603"/>
            <a:ext cx="1109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서버에서 클라이언트로 데이터 전송 가능</a:t>
            </a:r>
            <a:endParaRPr sz="2000"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Google Shape;1030;p46"/>
          <p:cNvCxnSpPr/>
          <p:nvPr/>
        </p:nvCxnSpPr>
        <p:spPr>
          <a:xfrm>
            <a:off x="2437675" y="6627727"/>
            <a:ext cx="12941100" cy="114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1" name="Google Shape;1031;p46"/>
          <p:cNvSpPr txBox="1"/>
          <p:nvPr/>
        </p:nvSpPr>
        <p:spPr>
          <a:xfrm>
            <a:off x="1216800" y="817200"/>
            <a:ext cx="1600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Server-Sent-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Event의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약자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r>
              <a:rPr lang="en-US" sz="36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→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클라이언트로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전달하는</a:t>
            </a:r>
            <a:r>
              <a:rPr lang="en-US" sz="3600" b="0" i="0" u="none" strike="noStrike" cap="none" dirty="0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 sz="6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46"/>
          <p:cNvGrpSpPr/>
          <p:nvPr/>
        </p:nvGrpSpPr>
        <p:grpSpPr>
          <a:xfrm>
            <a:off x="2452883" y="6912049"/>
            <a:ext cx="1812962" cy="1012882"/>
            <a:chOff x="0" y="-47625"/>
            <a:chExt cx="742500" cy="795728"/>
          </a:xfrm>
        </p:grpSpPr>
        <p:sp>
          <p:nvSpPr>
            <p:cNvPr id="1033" name="Google Shape;1033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일방통행</a:t>
              </a:r>
              <a:endParaRPr sz="1800" dirty="0">
                <a:solidFill>
                  <a:srgbClr val="5A5450"/>
                </a:solidFill>
              </a:endParaRPr>
            </a:p>
          </p:txBody>
        </p:sp>
      </p:grpSp>
      <p:sp>
        <p:nvSpPr>
          <p:cNvPr id="1035" name="Google Shape;1035;p46"/>
          <p:cNvSpPr txBox="1"/>
          <p:nvPr/>
        </p:nvSpPr>
        <p:spPr>
          <a:xfrm>
            <a:off x="4692753" y="7224677"/>
            <a:ext cx="11828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서버 </a:t>
            </a:r>
            <a:r>
              <a:rPr lang="ko-KR" altLang="en-US" sz="2000" b="1" dirty="0">
                <a:solidFill>
                  <a:srgbClr val="40352D"/>
                </a:solidFill>
              </a:rPr>
              <a:t>→ 클라이언트 단방향 통신만 가능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6" name="Google Shape;1036;p46"/>
          <p:cNvCxnSpPr/>
          <p:nvPr/>
        </p:nvCxnSpPr>
        <p:spPr>
          <a:xfrm>
            <a:off x="2445279" y="7919978"/>
            <a:ext cx="12875400" cy="48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46"/>
          <p:cNvGrpSpPr/>
          <p:nvPr/>
        </p:nvGrpSpPr>
        <p:grpSpPr>
          <a:xfrm>
            <a:off x="2452883" y="8062164"/>
            <a:ext cx="1812962" cy="1012882"/>
            <a:chOff x="0" y="-47625"/>
            <a:chExt cx="742500" cy="795728"/>
          </a:xfrm>
        </p:grpSpPr>
        <p:sp>
          <p:nvSpPr>
            <p:cNvPr id="1038" name="Google Shape;1038;p46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6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제한적인 전송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46"/>
          <p:cNvSpPr txBox="1"/>
          <p:nvPr/>
        </p:nvSpPr>
        <p:spPr>
          <a:xfrm>
            <a:off x="4654652" y="8386380"/>
            <a:ext cx="11297655" cy="30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(JSON, String)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전송이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주류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바이너리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데이터의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전송에는</a:t>
            </a:r>
            <a:r>
              <a:rPr lang="en-US" sz="2000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부적합</a:t>
            </a:r>
            <a:endParaRPr sz="2000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1" name="Google Shape;1041;p46"/>
          <p:cNvCxnSpPr/>
          <p:nvPr/>
        </p:nvCxnSpPr>
        <p:spPr>
          <a:xfrm>
            <a:off x="2445279" y="9070093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1030;p46">
            <a:extLst>
              <a:ext uri="{FF2B5EF4-FFF2-40B4-BE49-F238E27FC236}">
                <a16:creationId xmlns:a16="http://schemas.microsoft.com/office/drawing/2014/main" id="{7FBE1CF7-0B12-1F84-B6F9-0F23702B6987}"/>
              </a:ext>
            </a:extLst>
          </p:cNvPr>
          <p:cNvCxnSpPr>
            <a:cxnSpLocks/>
          </p:cNvCxnSpPr>
          <p:nvPr/>
        </p:nvCxnSpPr>
        <p:spPr>
          <a:xfrm>
            <a:off x="1651585" y="6803451"/>
            <a:ext cx="14775491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7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047" name="Google Shape;1047;p47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47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51" name="Google Shape;1051;p4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7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53" name="Google Shape;1053;p47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47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47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47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57" name="Google Shape;1057;p47"/>
          <p:cNvSpPr txBox="1"/>
          <p:nvPr/>
        </p:nvSpPr>
        <p:spPr>
          <a:xfrm>
            <a:off x="1216800" y="817200"/>
            <a:ext cx="54694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  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Google Shape;1058;p47"/>
          <p:cNvGrpSpPr/>
          <p:nvPr/>
        </p:nvGrpSpPr>
        <p:grpSpPr>
          <a:xfrm>
            <a:off x="2427171" y="2415564"/>
            <a:ext cx="1812962" cy="1942929"/>
            <a:chOff x="0" y="-47625"/>
            <a:chExt cx="742500" cy="795728"/>
          </a:xfrm>
        </p:grpSpPr>
        <p:sp>
          <p:nvSpPr>
            <p:cNvPr id="1059" name="Google Shape;1059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고성능 불필요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61" name="Google Shape;1061;p47"/>
          <p:cNvSpPr txBox="1"/>
          <p:nvPr/>
        </p:nvSpPr>
        <p:spPr>
          <a:xfrm>
            <a:off x="4674641" y="2889187"/>
            <a:ext cx="11828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현재 프로젝트에 필요한 것은 결재 문서에 대한 알람기능, 이는 서버에서 클라이언트로 단방향 전송만으로 충분 </a:t>
            </a:r>
            <a:endParaRPr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2" name="Google Shape;1062;p47"/>
          <p:cNvCxnSpPr/>
          <p:nvPr/>
        </p:nvCxnSpPr>
        <p:spPr>
          <a:xfrm>
            <a:off x="2419567" y="4348974"/>
            <a:ext cx="12875400" cy="93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3" name="Google Shape;1063;p47"/>
          <p:cNvGrpSpPr/>
          <p:nvPr/>
        </p:nvGrpSpPr>
        <p:grpSpPr>
          <a:xfrm>
            <a:off x="2427171" y="4621713"/>
            <a:ext cx="1812962" cy="1942929"/>
            <a:chOff x="0" y="-47625"/>
            <a:chExt cx="742500" cy="795728"/>
          </a:xfrm>
        </p:grpSpPr>
        <p:sp>
          <p:nvSpPr>
            <p:cNvPr id="1064" name="Google Shape;1064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6" name="Google Shape;1066;p47"/>
          <p:cNvSpPr txBox="1"/>
          <p:nvPr/>
        </p:nvSpPr>
        <p:spPr>
          <a:xfrm>
            <a:off x="4674641" y="5377577"/>
            <a:ext cx="1116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프로젝트에서 가장 중요한 것은 완성, 메인 기능이 아닌 알람에 너무 많은 시간을 투자할 수 없었으며, 이에 따라 익숙한 기술이란 것이 강점</a:t>
            </a:r>
            <a:endParaRPr/>
          </a:p>
        </p:txBody>
      </p:sp>
      <p:cxnSp>
        <p:nvCxnSpPr>
          <p:cNvPr id="1067" name="Google Shape;1067;p47"/>
          <p:cNvCxnSpPr/>
          <p:nvPr/>
        </p:nvCxnSpPr>
        <p:spPr>
          <a:xfrm>
            <a:off x="2419567" y="6555123"/>
            <a:ext cx="129516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8" name="Google Shape;1068;p47"/>
          <p:cNvGrpSpPr/>
          <p:nvPr/>
        </p:nvGrpSpPr>
        <p:grpSpPr>
          <a:xfrm>
            <a:off x="2427171" y="6707451"/>
            <a:ext cx="1812962" cy="1942929"/>
            <a:chOff x="0" y="-47625"/>
            <a:chExt cx="742500" cy="795728"/>
          </a:xfrm>
        </p:grpSpPr>
        <p:sp>
          <p:nvSpPr>
            <p:cNvPr id="1069" name="Google Shape;1069;p4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단순한 데이터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1" name="Google Shape;1071;p47"/>
          <p:cNvSpPr txBox="1"/>
          <p:nvPr/>
        </p:nvSpPr>
        <p:spPr>
          <a:xfrm>
            <a:off x="4674641" y="7423245"/>
            <a:ext cx="1109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실시간으로 전송할 데이터는 단순한 숫자 정보, SSE의 단점인 전송 데이터의 제약은 해당 프로젝트에선 문제가 없음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2" name="Google Shape;1072;p47"/>
          <p:cNvCxnSpPr/>
          <p:nvPr/>
        </p:nvCxnSpPr>
        <p:spPr>
          <a:xfrm>
            <a:off x="2419567" y="8641511"/>
            <a:ext cx="13013700" cy="258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078" name="Google Shape;1078;p4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079" name="Google Shape;1079;p4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4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84" name="Google Shape;1084;p4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5" name="Google Shape;1085;p4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4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4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88" name="Google Shape;1088;p48"/>
          <p:cNvSpPr txBox="1"/>
          <p:nvPr/>
        </p:nvSpPr>
        <p:spPr>
          <a:xfrm>
            <a:off x="1216800" y="817200"/>
            <a:ext cx="1037165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 채택 이유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36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왜 웹 소켓 방식이 아닌가?  </a:t>
            </a:r>
            <a:endParaRPr sz="36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9" name="Google Shape;1089;p48"/>
          <p:cNvGrpSpPr/>
          <p:nvPr/>
        </p:nvGrpSpPr>
        <p:grpSpPr>
          <a:xfrm>
            <a:off x="2445271" y="3085514"/>
            <a:ext cx="1812962" cy="1942929"/>
            <a:chOff x="0" y="-47625"/>
            <a:chExt cx="742500" cy="795728"/>
          </a:xfrm>
        </p:grpSpPr>
        <p:sp>
          <p:nvSpPr>
            <p:cNvPr id="1090" name="Google Shape;1090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구현의 복잡성</a:t>
              </a:r>
              <a:endParaRPr sz="1800">
                <a:solidFill>
                  <a:srgbClr val="5A5450"/>
                </a:solidFill>
              </a:endParaRPr>
            </a:p>
          </p:txBody>
        </p:sp>
      </p:grpSp>
      <p:sp>
        <p:nvSpPr>
          <p:cNvPr id="1092" name="Google Shape;1092;p48"/>
          <p:cNvSpPr txBox="1"/>
          <p:nvPr/>
        </p:nvSpPr>
        <p:spPr>
          <a:xfrm>
            <a:off x="4692741" y="3559137"/>
            <a:ext cx="11828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서버에선 세션 관리, 연결 해제, 에러 처리 등, 클라이언트에선 재연결 로직이나 실패 처리 등 직접 구현해야 되는 것이 많음.</a:t>
            </a:r>
            <a:endParaRPr/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48"/>
          <p:cNvCxnSpPr/>
          <p:nvPr/>
        </p:nvCxnSpPr>
        <p:spPr>
          <a:xfrm>
            <a:off x="2437667" y="5018924"/>
            <a:ext cx="12875284" cy="9206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4" name="Google Shape;1094;p48"/>
          <p:cNvGrpSpPr/>
          <p:nvPr/>
        </p:nvGrpSpPr>
        <p:grpSpPr>
          <a:xfrm>
            <a:off x="2445271" y="5291663"/>
            <a:ext cx="1812962" cy="1942929"/>
            <a:chOff x="0" y="-47625"/>
            <a:chExt cx="742500" cy="795728"/>
          </a:xfrm>
        </p:grpSpPr>
        <p:sp>
          <p:nvSpPr>
            <p:cNvPr id="1095" name="Google Shape;1095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과분한 성능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7" name="Google Shape;1097;p48"/>
          <p:cNvSpPr txBox="1"/>
          <p:nvPr/>
        </p:nvSpPr>
        <p:spPr>
          <a:xfrm>
            <a:off x="4565741" y="5710621"/>
            <a:ext cx="1116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현 프로젝트에서 필요한 기능은 단순한 숫자의 실시간 단방향 전송.</a:t>
            </a:r>
            <a:endParaRPr sz="2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물론 웹소켓을 이용해 구현이 가능하지만 현 상황에서 웹소켓을 사용한다는 것은 배보다 배꼽이 더 큰 상황</a:t>
            </a:r>
            <a:endParaRPr sz="28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48"/>
          <p:cNvCxnSpPr/>
          <p:nvPr/>
        </p:nvCxnSpPr>
        <p:spPr>
          <a:xfrm>
            <a:off x="2437667" y="7225073"/>
            <a:ext cx="12951484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9" name="Google Shape;1099;p48"/>
          <p:cNvGrpSpPr/>
          <p:nvPr/>
        </p:nvGrpSpPr>
        <p:grpSpPr>
          <a:xfrm>
            <a:off x="2445271" y="7377401"/>
            <a:ext cx="1812962" cy="1942929"/>
            <a:chOff x="0" y="-47625"/>
            <a:chExt cx="742500" cy="795728"/>
          </a:xfrm>
        </p:grpSpPr>
        <p:sp>
          <p:nvSpPr>
            <p:cNvPr id="1100" name="Google Shape;1100;p48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 txBox="1"/>
            <p:nvPr/>
          </p:nvSpPr>
          <p:spPr>
            <a:xfrm>
              <a:off x="0" y="-47625"/>
              <a:ext cx="7425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제한된 시간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" name="Google Shape;1102;p48"/>
          <p:cNvSpPr txBox="1"/>
          <p:nvPr/>
        </p:nvSpPr>
        <p:spPr>
          <a:xfrm>
            <a:off x="4641941" y="7917822"/>
            <a:ext cx="1109162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SSE를 이용해 구현하는 것이 압도적으로 빠르게 구현이 가능하며, 보다 긴 시간을 투자해서 웹소켓을 사용한다 해도 얻는 것이 크지 않음.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48"/>
          <p:cNvCxnSpPr/>
          <p:nvPr/>
        </p:nvCxnSpPr>
        <p:spPr>
          <a:xfrm>
            <a:off x="2437667" y="9311461"/>
            <a:ext cx="13068000" cy="75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9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562309" y="363600"/>
            <a:ext cx="17163394" cy="9373345"/>
            <a:chOff x="0" y="-241102"/>
            <a:chExt cx="22884525" cy="12497794"/>
          </a:xfrm>
        </p:grpSpPr>
        <p:grpSp>
          <p:nvGrpSpPr>
            <p:cNvPr id="1111" name="Google Shape;1111;p4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12" name="Google Shape;1112;p4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15" name="Google Shape;1115;p4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7" name="Google Shape;1117;p4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8" name="Google Shape;1118;p49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9" name="Google Shape;1119;p4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0" name="Google Shape;1120;p49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21" name="Google Shape;1121;p49"/>
          <p:cNvSpPr txBox="1"/>
          <p:nvPr/>
        </p:nvSpPr>
        <p:spPr>
          <a:xfrm>
            <a:off x="6536675" y="4588575"/>
            <a:ext cx="520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>
                <a:solidFill>
                  <a:srgbClr val="40352D"/>
                </a:solidFill>
              </a:rPr>
              <a:t>시연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50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127" name="Google Shape;1127;p50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128" name="Google Shape;1128;p5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50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131" name="Google Shape;1131;p5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33" name="Google Shape;1133;p50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4" name="Google Shape;1134;p50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5" name="Google Shape;1135;p50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6" name="Google Shape;1136;p50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7" name="Google Shape;1137;p50"/>
          <p:cNvGrpSpPr/>
          <p:nvPr/>
        </p:nvGrpSpPr>
        <p:grpSpPr>
          <a:xfrm>
            <a:off x="1540004" y="3251486"/>
            <a:ext cx="7489344" cy="1853520"/>
            <a:chOff x="0" y="-47625"/>
            <a:chExt cx="2238900" cy="554100"/>
          </a:xfrm>
        </p:grpSpPr>
        <p:sp>
          <p:nvSpPr>
            <p:cNvPr id="1138" name="Google Shape;1138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50"/>
          <p:cNvGrpSpPr/>
          <p:nvPr/>
        </p:nvGrpSpPr>
        <p:grpSpPr>
          <a:xfrm>
            <a:off x="9258689" y="3251486"/>
            <a:ext cx="7489344" cy="1853520"/>
            <a:chOff x="0" y="-47625"/>
            <a:chExt cx="2238900" cy="554100"/>
          </a:xfrm>
        </p:grpSpPr>
        <p:sp>
          <p:nvSpPr>
            <p:cNvPr id="1141" name="Google Shape;1141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50"/>
          <p:cNvGrpSpPr/>
          <p:nvPr/>
        </p:nvGrpSpPr>
        <p:grpSpPr>
          <a:xfrm>
            <a:off x="1540004" y="5233087"/>
            <a:ext cx="7489344" cy="1853520"/>
            <a:chOff x="0" y="-47625"/>
            <a:chExt cx="2238900" cy="554100"/>
          </a:xfrm>
        </p:grpSpPr>
        <p:sp>
          <p:nvSpPr>
            <p:cNvPr id="1144" name="Google Shape;1144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50"/>
          <p:cNvGrpSpPr/>
          <p:nvPr/>
        </p:nvGrpSpPr>
        <p:grpSpPr>
          <a:xfrm>
            <a:off x="9258689" y="5233087"/>
            <a:ext cx="7489344" cy="1853520"/>
            <a:chOff x="0" y="-47625"/>
            <a:chExt cx="2238900" cy="554100"/>
          </a:xfrm>
        </p:grpSpPr>
        <p:sp>
          <p:nvSpPr>
            <p:cNvPr id="1147" name="Google Shape;1147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50"/>
          <p:cNvGrpSpPr/>
          <p:nvPr/>
        </p:nvGrpSpPr>
        <p:grpSpPr>
          <a:xfrm>
            <a:off x="1540004" y="7214689"/>
            <a:ext cx="7489344" cy="1853520"/>
            <a:chOff x="0" y="-47625"/>
            <a:chExt cx="2238900" cy="554100"/>
          </a:xfrm>
        </p:grpSpPr>
        <p:sp>
          <p:nvSpPr>
            <p:cNvPr id="1150" name="Google Shape;1150;p50"/>
            <p:cNvSpPr/>
            <p:nvPr/>
          </p:nvSpPr>
          <p:spPr>
            <a:xfrm>
              <a:off x="0" y="0"/>
              <a:ext cx="2238876" cy="506350"/>
            </a:xfrm>
            <a:custGeom>
              <a:avLst/>
              <a:gdLst/>
              <a:ahLst/>
              <a:cxnLst/>
              <a:rect l="l" t="t" r="r" b="b"/>
              <a:pathLst>
                <a:path w="2238876" h="506350" extrusionOk="0">
                  <a:moveTo>
                    <a:pt x="103373" y="0"/>
                  </a:moveTo>
                  <a:lnTo>
                    <a:pt x="2135503" y="0"/>
                  </a:lnTo>
                  <a:cubicBezTo>
                    <a:pt x="2192594" y="0"/>
                    <a:pt x="2238876" y="46282"/>
                    <a:pt x="2238876" y="103373"/>
                  </a:cubicBezTo>
                  <a:lnTo>
                    <a:pt x="2238876" y="402977"/>
                  </a:lnTo>
                  <a:cubicBezTo>
                    <a:pt x="2238876" y="460068"/>
                    <a:pt x="2192594" y="506350"/>
                    <a:pt x="2135503" y="506350"/>
                  </a:cubicBezTo>
                  <a:lnTo>
                    <a:pt x="103373" y="506350"/>
                  </a:lnTo>
                  <a:cubicBezTo>
                    <a:pt x="46282" y="506350"/>
                    <a:pt x="0" y="460068"/>
                    <a:pt x="0" y="402977"/>
                  </a:cubicBezTo>
                  <a:lnTo>
                    <a:pt x="0" y="103373"/>
                  </a:lnTo>
                  <a:cubicBezTo>
                    <a:pt x="0" y="46282"/>
                    <a:pt x="46282" y="0"/>
                    <a:pt x="10337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0"/>
            <p:cNvSpPr txBox="1"/>
            <p:nvPr/>
          </p:nvSpPr>
          <p:spPr>
            <a:xfrm>
              <a:off x="0" y="-47625"/>
              <a:ext cx="2238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50"/>
          <p:cNvSpPr txBox="1"/>
          <p:nvPr/>
        </p:nvSpPr>
        <p:spPr>
          <a:xfrm>
            <a:off x="5300679" y="1454901"/>
            <a:ext cx="768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 b="1">
                <a:solidFill>
                  <a:srgbClr val="40352D"/>
                </a:solidFill>
              </a:rPr>
              <a:t>마무리</a:t>
            </a:r>
            <a:endParaRPr sz="66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0"/>
          <p:cNvSpPr txBox="1"/>
          <p:nvPr/>
        </p:nvSpPr>
        <p:spPr>
          <a:xfrm>
            <a:off x="2007545" y="3962932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50"/>
          <p:cNvSpPr txBox="1"/>
          <p:nvPr/>
        </p:nvSpPr>
        <p:spPr>
          <a:xfrm>
            <a:off x="3260675" y="4064313"/>
            <a:ext cx="4886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아쉬웠던 점 및 개선사항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50"/>
          <p:cNvSpPr txBox="1"/>
          <p:nvPr/>
        </p:nvSpPr>
        <p:spPr>
          <a:xfrm>
            <a:off x="9726255" y="392976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50"/>
          <p:cNvSpPr txBox="1"/>
          <p:nvPr/>
        </p:nvSpPr>
        <p:spPr>
          <a:xfrm>
            <a:off x="11168400" y="41048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프로젝트 소감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50"/>
          <p:cNvSpPr txBox="1"/>
          <p:nvPr/>
        </p:nvSpPr>
        <p:spPr>
          <a:xfrm>
            <a:off x="2007545" y="5944309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50"/>
          <p:cNvSpPr txBox="1"/>
          <p:nvPr/>
        </p:nvSpPr>
        <p:spPr>
          <a:xfrm>
            <a:off x="3260675" y="606615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배운 점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50"/>
          <p:cNvSpPr txBox="1"/>
          <p:nvPr/>
        </p:nvSpPr>
        <p:spPr>
          <a:xfrm>
            <a:off x="9726255" y="5977746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50"/>
          <p:cNvSpPr txBox="1"/>
          <p:nvPr/>
        </p:nvSpPr>
        <p:spPr>
          <a:xfrm>
            <a:off x="11168400" y="6086400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Q&amp;A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50"/>
          <p:cNvSpPr txBox="1"/>
          <p:nvPr/>
        </p:nvSpPr>
        <p:spPr>
          <a:xfrm>
            <a:off x="2007558" y="7925673"/>
            <a:ext cx="106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1" i="0" u="none" strike="noStrike" cap="none">
                <a:solidFill>
                  <a:srgbClr val="6D97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99" b="1" i="0" u="none" strike="noStrike" cap="none">
              <a:solidFill>
                <a:srgbClr val="6D97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0"/>
          <p:cNvSpPr txBox="1"/>
          <p:nvPr/>
        </p:nvSpPr>
        <p:spPr>
          <a:xfrm>
            <a:off x="3260650" y="8067975"/>
            <a:ext cx="4697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향후 계획 (고도화)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51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1168" name="Google Shape;1168;p51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169" name="Google Shape;1169;p5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51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51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172" name="Google Shape;1172;p5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51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74" name="Google Shape;1174;p51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5" name="Google Shape;1175;p51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6" name="Google Shape;1176;p51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7" name="Google Shape;1177;p51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78" name="Google Shape;1178;p51"/>
          <p:cNvGrpSpPr/>
          <p:nvPr/>
        </p:nvGrpSpPr>
        <p:grpSpPr>
          <a:xfrm>
            <a:off x="2438701" y="4262046"/>
            <a:ext cx="5358637" cy="4317773"/>
            <a:chOff x="0" y="-47625"/>
            <a:chExt cx="824888" cy="742115"/>
          </a:xfrm>
        </p:grpSpPr>
        <p:sp>
          <p:nvSpPr>
            <p:cNvPr id="1179" name="Google Shape;1179;p51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1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1"/>
          <p:cNvGrpSpPr/>
          <p:nvPr/>
        </p:nvGrpSpPr>
        <p:grpSpPr>
          <a:xfrm>
            <a:off x="10642476" y="4262046"/>
            <a:ext cx="5358720" cy="4317773"/>
            <a:chOff x="0" y="-47625"/>
            <a:chExt cx="824888" cy="742115"/>
          </a:xfrm>
        </p:grpSpPr>
        <p:sp>
          <p:nvSpPr>
            <p:cNvPr id="1182" name="Google Shape;1182;p51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1"/>
            <p:cNvSpPr txBox="1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51"/>
          <p:cNvSpPr/>
          <p:nvPr/>
        </p:nvSpPr>
        <p:spPr>
          <a:xfrm>
            <a:off x="8488525" y="5895103"/>
            <a:ext cx="1462865" cy="923700"/>
          </a:xfrm>
          <a:custGeom>
            <a:avLst/>
            <a:gdLst/>
            <a:ahLst/>
            <a:cxnLst/>
            <a:rect l="l" t="t" r="r" b="b"/>
            <a:pathLst>
              <a:path w="1462865" h="923700" extrusionOk="0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1"/>
          <p:cNvSpPr/>
          <p:nvPr/>
        </p:nvSpPr>
        <p:spPr>
          <a:xfrm>
            <a:off x="4555508" y="4916678"/>
            <a:ext cx="1126049" cy="952687"/>
          </a:xfrm>
          <a:custGeom>
            <a:avLst/>
            <a:gdLst/>
            <a:ahLst/>
            <a:cxnLst/>
            <a:rect l="l" t="t" r="r" b="b"/>
            <a:pathLst>
              <a:path w="1007650" h="952687" extrusionOk="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1"/>
          <p:cNvSpPr/>
          <p:nvPr/>
        </p:nvSpPr>
        <p:spPr>
          <a:xfrm>
            <a:off x="12847723" y="4916678"/>
            <a:ext cx="949078" cy="978431"/>
          </a:xfrm>
          <a:custGeom>
            <a:avLst/>
            <a:gdLst/>
            <a:ahLst/>
            <a:cxnLst/>
            <a:rect l="l" t="t" r="r" b="b"/>
            <a:pathLst>
              <a:path w="849287" h="978431" extrusionOk="0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7" name="Google Shape;1187;p51"/>
          <p:cNvGrpSpPr/>
          <p:nvPr/>
        </p:nvGrpSpPr>
        <p:grpSpPr>
          <a:xfrm>
            <a:off x="2438701" y="3668200"/>
            <a:ext cx="5358758" cy="872630"/>
            <a:chOff x="0" y="-47625"/>
            <a:chExt cx="1264037" cy="229827"/>
          </a:xfrm>
        </p:grpSpPr>
        <p:sp>
          <p:nvSpPr>
            <p:cNvPr id="1188" name="Google Shape;1188;p51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1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0" name="Google Shape;1190;p51"/>
          <p:cNvSpPr txBox="1"/>
          <p:nvPr/>
        </p:nvSpPr>
        <p:spPr>
          <a:xfrm>
            <a:off x="2858061" y="1787089"/>
            <a:ext cx="901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아쉬웠던 점 및 개선</a:t>
            </a:r>
            <a:r>
              <a:rPr lang="en-US" sz="6000" b="1">
                <a:solidFill>
                  <a:srgbClr val="40352D"/>
                </a:solidFill>
              </a:rPr>
              <a:t>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1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1"/>
          <p:cNvSpPr txBox="1"/>
          <p:nvPr/>
        </p:nvSpPr>
        <p:spPr>
          <a:xfrm>
            <a:off x="3060292" y="3935198"/>
            <a:ext cx="4115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아쉬웠던 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51"/>
          <p:cNvSpPr txBox="1"/>
          <p:nvPr/>
        </p:nvSpPr>
        <p:spPr>
          <a:xfrm>
            <a:off x="2666624" y="6506758"/>
            <a:ext cx="4902900" cy="1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40352D"/>
                </a:solidFill>
              </a:rPr>
              <a:t>프로젝트 초기, 단단하지 못했던 계획 및 문서화</a:t>
            </a:r>
            <a:endParaRPr sz="1500"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</a:rPr>
              <a:t>인원 역할 분배에 대한 아쉬움</a:t>
            </a:r>
            <a:endParaRPr sz="1500" b="1" i="0" u="none" strike="noStrike" cap="none">
              <a:solidFill>
                <a:srgbClr val="000000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Char char="•"/>
            </a:pPr>
            <a:r>
              <a:rPr lang="en-US" sz="1500" b="1" i="0" u="none" strike="noStrike" cap="none">
                <a:solidFill>
                  <a:srgbClr val="000000"/>
                </a:solidFill>
              </a:rPr>
              <a:t>전문 인원(회계)의 부재 및 이에 대한 해결 과정</a:t>
            </a:r>
            <a:endParaRPr sz="15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194" name="Google Shape;1194;p51"/>
          <p:cNvGrpSpPr/>
          <p:nvPr/>
        </p:nvGrpSpPr>
        <p:grpSpPr>
          <a:xfrm>
            <a:off x="10642476" y="3668200"/>
            <a:ext cx="5358758" cy="872630"/>
            <a:chOff x="0" y="-47625"/>
            <a:chExt cx="1264037" cy="229827"/>
          </a:xfrm>
        </p:grpSpPr>
        <p:sp>
          <p:nvSpPr>
            <p:cNvPr id="1195" name="Google Shape;1195;p51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1"/>
            <p:cNvSpPr txBox="1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7" name="Google Shape;1197;p51"/>
          <p:cNvSpPr txBox="1"/>
          <p:nvPr/>
        </p:nvSpPr>
        <p:spPr>
          <a:xfrm>
            <a:off x="11304804" y="3935198"/>
            <a:ext cx="4034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 개선사항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1"/>
          <p:cNvSpPr txBox="1"/>
          <p:nvPr/>
        </p:nvSpPr>
        <p:spPr>
          <a:xfrm>
            <a:off x="10798391" y="6445783"/>
            <a:ext cx="50469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초기에 자세한 계획 설립 및 공유를 위한 문서화</a:t>
            </a:r>
            <a:endParaRPr sz="1600" b="1" i="0" u="none" strike="noStrike" cap="none">
              <a:solidFill>
                <a:srgbClr val="40352D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개인의 역량 확인 및 이에 따른 분배</a:t>
            </a:r>
            <a:endParaRPr sz="1600" b="1" i="0" u="none" strike="noStrike" cap="none">
              <a:solidFill>
                <a:srgbClr val="40352D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550"/>
              <a:buChar char="•"/>
            </a:pPr>
            <a:r>
              <a:rPr lang="en-US" sz="1600" b="1" i="0" u="none" strike="noStrike" cap="none">
                <a:solidFill>
                  <a:srgbClr val="40352D"/>
                </a:solidFill>
              </a:rPr>
              <a:t>자문</a:t>
            </a:r>
            <a:r>
              <a:rPr lang="en-US" sz="1600" b="1">
                <a:solidFill>
                  <a:srgbClr val="40352D"/>
                </a:solidFill>
              </a:rPr>
              <a:t> 요청 및</a:t>
            </a:r>
            <a:r>
              <a:rPr lang="en-US" sz="1600" b="1" i="0" u="none" strike="noStrike" cap="none">
                <a:solidFill>
                  <a:srgbClr val="40352D"/>
                </a:solidFill>
              </a:rPr>
              <a:t> 해당 부분에 대한 추가적인 </a:t>
            </a:r>
            <a:r>
              <a:rPr lang="en-US" sz="1600" b="1">
                <a:solidFill>
                  <a:srgbClr val="40352D"/>
                </a:solidFill>
              </a:rPr>
              <a:t>학습</a:t>
            </a:r>
            <a:endParaRPr sz="1600" b="1" i="0" u="none" strike="noStrike" cap="none">
              <a:solidFill>
                <a:srgbClr val="40352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52"/>
          <p:cNvGrpSpPr/>
          <p:nvPr/>
        </p:nvGrpSpPr>
        <p:grpSpPr>
          <a:xfrm>
            <a:off x="562303" y="363600"/>
            <a:ext cx="17163394" cy="9373346"/>
            <a:chOff x="0" y="-241102"/>
            <a:chExt cx="22884525" cy="12497794"/>
          </a:xfrm>
        </p:grpSpPr>
        <p:grpSp>
          <p:nvGrpSpPr>
            <p:cNvPr id="1204" name="Google Shape;1204;p52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05" name="Google Shape;1205;p52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52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52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08" name="Google Shape;1208;p52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52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10" name="Google Shape;1210;p52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1" name="Google Shape;1211;p52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2" name="Google Shape;1212;p52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3" name="Google Shape;1213;p52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14" name="Google Shape;1214;p52"/>
          <p:cNvSpPr txBox="1"/>
          <p:nvPr/>
        </p:nvSpPr>
        <p:spPr>
          <a:xfrm>
            <a:off x="2897394" y="1688775"/>
            <a:ext cx="940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52"/>
          <p:cNvSpPr txBox="1"/>
          <p:nvPr/>
        </p:nvSpPr>
        <p:spPr>
          <a:xfrm>
            <a:off x="1870520" y="3176030"/>
            <a:ext cx="3436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40352D"/>
                </a:solidFill>
              </a:rPr>
              <a:t>새로운 기술 스택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52"/>
          <p:cNvSpPr txBox="1"/>
          <p:nvPr/>
        </p:nvSpPr>
        <p:spPr>
          <a:xfrm>
            <a:off x="1932172" y="4170671"/>
            <a:ext cx="3312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테넌시와 SSE는 이번 프로젝트를 통해 새롭게 접한 기술로, 다양한 자료와 코드를 참고하며 스스로 학습하는 방법을 익힐 수 있었</a:t>
            </a:r>
            <a:r>
              <a:rPr lang="en-US" sz="2000"/>
              <a:t>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2"/>
          <p:cNvSpPr txBox="1"/>
          <p:nvPr/>
        </p:nvSpPr>
        <p:spPr>
          <a:xfrm>
            <a:off x="5708840" y="3212030"/>
            <a:ext cx="310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팀원들과의 협력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2"/>
          <p:cNvSpPr txBox="1"/>
          <p:nvPr/>
        </p:nvSpPr>
        <p:spPr>
          <a:xfrm>
            <a:off x="9526077" y="3176025"/>
            <a:ext cx="4043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40352D"/>
                </a:solidFill>
              </a:rPr>
              <a:t>돌발</a:t>
            </a: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상황의 대처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52"/>
          <p:cNvSpPr txBox="1"/>
          <p:nvPr/>
        </p:nvSpPr>
        <p:spPr>
          <a:xfrm>
            <a:off x="13333049" y="3212025"/>
            <a:ext cx="2877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문제 해결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52"/>
          <p:cNvSpPr txBox="1"/>
          <p:nvPr/>
        </p:nvSpPr>
        <p:spPr>
          <a:xfrm>
            <a:off x="13333061" y="4170675"/>
            <a:ext cx="33429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새로운 기술을 적용하는 과정에서 여러 에러와 충돌을 겪었지만, 전체 코드를 재검토하고 에러 로그를 분석하면서 문제 해결 능력이 크게 향상되</a:t>
            </a:r>
            <a:r>
              <a:rPr lang="en-US" sz="2000"/>
              <a:t>었습니니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52"/>
          <p:cNvSpPr txBox="1"/>
          <p:nvPr/>
        </p:nvSpPr>
        <p:spPr>
          <a:xfrm>
            <a:off x="5708841" y="4144360"/>
            <a:ext cx="3286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팀원들과의 협력과 역할 분담의 중요성을 깨달았으며, 소통을 통해 팀워크가 향상되</a:t>
            </a:r>
            <a:r>
              <a:rPr lang="en-US" sz="2000"/>
              <a:t>었습니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52"/>
          <p:cNvSpPr txBox="1"/>
          <p:nvPr/>
        </p:nvSpPr>
        <p:spPr>
          <a:xfrm>
            <a:off x="9526064" y="4170675"/>
            <a:ext cx="3103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진행 중에는 예기치 못한 상황이 자주 발생했지만, 이를 통해 유연하게 계획을 수정하고 문제를 해결하는 경험을 할 수 있었</a:t>
            </a:r>
            <a:r>
              <a:rPr lang="en-US" sz="2000"/>
              <a:t>습니니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2"/>
          <p:cNvSpPr txBox="1"/>
          <p:nvPr/>
        </p:nvSpPr>
        <p:spPr>
          <a:xfrm>
            <a:off x="2858048" y="1787100"/>
            <a:ext cx="376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배운점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2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52"/>
          <p:cNvCxnSpPr/>
          <p:nvPr/>
        </p:nvCxnSpPr>
        <p:spPr>
          <a:xfrm>
            <a:off x="1932167" y="3815074"/>
            <a:ext cx="14406300" cy="357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6"/>
          <p:cNvGrpSpPr/>
          <p:nvPr/>
        </p:nvGrpSpPr>
        <p:grpSpPr>
          <a:xfrm>
            <a:off x="562434" y="365097"/>
            <a:ext cx="17163132" cy="9373136"/>
            <a:chOff x="0" y="-241102"/>
            <a:chExt cx="22884176" cy="12497515"/>
          </a:xfrm>
        </p:grpSpPr>
        <p:grpSp>
          <p:nvGrpSpPr>
            <p:cNvPr id="186" name="Google Shape;186;p16"/>
            <p:cNvGrpSpPr/>
            <p:nvPr/>
          </p:nvGrpSpPr>
          <p:grpSpPr>
            <a:xfrm>
              <a:off x="0" y="-241102"/>
              <a:ext cx="22884176" cy="12497515"/>
              <a:chOff x="0" y="-47625"/>
              <a:chExt cx="4520331" cy="2468645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6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6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2" name="Google Shape;192;p16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16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6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16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924644" y="5476837"/>
            <a:ext cx="16422862" cy="3899072"/>
            <a:chOff x="0" y="-47625"/>
            <a:chExt cx="4325363" cy="1026916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4325363" cy="979291"/>
            </a:xfrm>
            <a:custGeom>
              <a:avLst/>
              <a:gdLst/>
              <a:ahLst/>
              <a:cxnLst/>
              <a:rect l="l" t="t" r="r" b="b"/>
              <a:pathLst>
                <a:path w="4325363" h="979291" extrusionOk="0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2858061" y="1787089"/>
            <a:ext cx="5310127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058075" y="6307275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유원상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2987580" y="6947415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리더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6222836" y="6930852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9434031" y="6930840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12645215" y="6908902"/>
            <a:ext cx="2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sz="21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6222725" y="6276800"/>
            <a:ext cx="265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김민수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9504525" y="6276800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김세현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2725950" y="6276800"/>
            <a:ext cx="244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김재이</a:t>
            </a:r>
            <a:endParaRPr sz="27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2896225" y="7479875"/>
            <a:ext cx="28377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판매/ 구매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수익/지출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기능, 실시간 알람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배포 작업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6354875" y="7541075"/>
            <a:ext cx="24420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생산/제조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전체적인 프론트 디자인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결재 기능 검수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유저 플로우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9785925" y="7541075"/>
            <a:ext cx="19512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인사 관리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개인 정보 암호화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발표 ppt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12726175" y="7541075"/>
            <a:ext cx="26550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재고 및 입출고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대시보드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로그인 및 마이페이지 기능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352D"/>
                </a:solidFill>
                <a:latin typeface="Calibri"/>
                <a:ea typeface="Calibri"/>
                <a:cs typeface="Calibri"/>
                <a:sym typeface="Calibri"/>
              </a:rPr>
              <a:t>와이어 프레임 제작</a:t>
            </a:r>
            <a:endParaRPr sz="1800" b="0" i="0" u="none" strike="noStrike" cap="none">
              <a:solidFill>
                <a:srgbClr val="4035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53"/>
          <p:cNvGrpSpPr/>
          <p:nvPr/>
        </p:nvGrpSpPr>
        <p:grpSpPr>
          <a:xfrm>
            <a:off x="562303" y="363600"/>
            <a:ext cx="17163394" cy="9373345"/>
            <a:chOff x="0" y="-241102"/>
            <a:chExt cx="22884525" cy="12497794"/>
          </a:xfrm>
        </p:grpSpPr>
        <p:grpSp>
          <p:nvGrpSpPr>
            <p:cNvPr id="1231" name="Google Shape;1231;p53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32" name="Google Shape;1232;p53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53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53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35" name="Google Shape;1235;p53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3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37" name="Google Shape;1237;p53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8" name="Google Shape;1238;p53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9" name="Google Shape;1239;p53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0" name="Google Shape;1240;p53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41" name="Google Shape;1241;p53"/>
          <p:cNvSpPr txBox="1"/>
          <p:nvPr/>
        </p:nvSpPr>
        <p:spPr>
          <a:xfrm>
            <a:off x="2897398" y="1688775"/>
            <a:ext cx="585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53"/>
          <p:cNvSpPr txBox="1"/>
          <p:nvPr/>
        </p:nvSpPr>
        <p:spPr>
          <a:xfrm>
            <a:off x="1714892" y="3212030"/>
            <a:ext cx="3615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로그인 및 인증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3"/>
          <p:cNvSpPr txBox="1"/>
          <p:nvPr/>
        </p:nvSpPr>
        <p:spPr>
          <a:xfrm>
            <a:off x="1815450" y="4242675"/>
            <a:ext cx="3544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현재는 아이디와 비밀번호를 확인하는 방식만 지원하지만, 추후에는 다양한 로그인 및 회원가입 방식을 추가할 예정입니다.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53"/>
          <p:cNvSpPr txBox="1"/>
          <p:nvPr/>
        </p:nvSpPr>
        <p:spPr>
          <a:xfrm>
            <a:off x="5708840" y="3212030"/>
            <a:ext cx="310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재무/회계의 고도화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3"/>
          <p:cNvSpPr txBox="1"/>
          <p:nvPr/>
        </p:nvSpPr>
        <p:spPr>
          <a:xfrm>
            <a:off x="9435625" y="3264938"/>
            <a:ext cx="3764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5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대시보드의 다양화</a:t>
            </a:r>
            <a:endParaRPr sz="275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3"/>
          <p:cNvSpPr txBox="1"/>
          <p:nvPr/>
        </p:nvSpPr>
        <p:spPr>
          <a:xfrm>
            <a:off x="13095124" y="3212025"/>
            <a:ext cx="2877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다양한 포맷 지원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3"/>
          <p:cNvSpPr txBox="1"/>
          <p:nvPr/>
        </p:nvSpPr>
        <p:spPr>
          <a:xfrm>
            <a:off x="13095125" y="4242675"/>
            <a:ext cx="358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회사의 데이터는 현재 DB에만 저장되고 있으나, 앞으로는 엑셀 등 다양한 포맷으로 데이터를 저장하고 활용할 수 있도록 확장할 계획입니다.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3"/>
          <p:cNvSpPr txBox="1"/>
          <p:nvPr/>
        </p:nvSpPr>
        <p:spPr>
          <a:xfrm>
            <a:off x="5708840" y="4242675"/>
            <a:ext cx="3488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재무/회계 분야의 전문 인력이 부족하고, 제한된 시간으로 인해 관련 기능을 충분히 구현하지 못했습니다. 앞으로 해당 분야를 공부하여 더 다양한 기능과 계산을 제공할 예정입니다.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3"/>
          <p:cNvSpPr txBox="1"/>
          <p:nvPr/>
        </p:nvSpPr>
        <p:spPr>
          <a:xfrm>
            <a:off x="9435613" y="4242675"/>
            <a:ext cx="3488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대시보드는 재무/회계 데이터만 표시하지만, 앞으로는 회사의 다양한 데이터를 폭넓게 지원하는 대시보드를 추가할 계획입니다.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53"/>
          <p:cNvSpPr txBox="1"/>
          <p:nvPr/>
        </p:nvSpPr>
        <p:spPr>
          <a:xfrm>
            <a:off x="2858052" y="1787100"/>
            <a:ext cx="70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향후 계획(고도화)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3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>
                <a:solidFill>
                  <a:srgbClr val="86867D"/>
                </a:solidFill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2" name="Google Shape;1252;p53"/>
          <p:cNvCxnSpPr/>
          <p:nvPr/>
        </p:nvCxnSpPr>
        <p:spPr>
          <a:xfrm>
            <a:off x="1678342" y="3933899"/>
            <a:ext cx="14931300" cy="1770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54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1258" name="Google Shape;1258;p54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1259" name="Google Shape;1259;p54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4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54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1262" name="Google Shape;1262;p54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4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64" name="Google Shape;1264;p54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5" name="Google Shape;1265;p54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6" name="Google Shape;1266;p54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7" name="Google Shape;1267;p54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68" name="Google Shape;1268;p54"/>
          <p:cNvSpPr txBox="1"/>
          <p:nvPr/>
        </p:nvSpPr>
        <p:spPr>
          <a:xfrm>
            <a:off x="2858046" y="1787100"/>
            <a:ext cx="836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소감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4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4"/>
          <p:cNvSpPr txBox="1"/>
          <p:nvPr/>
        </p:nvSpPr>
        <p:spPr>
          <a:xfrm>
            <a:off x="2858050" y="3706621"/>
            <a:ext cx="611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1" name="Google Shape;1271;p5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9025" y="3161000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5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5" y="3161000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5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025" y="6244718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5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6875" y="6244718"/>
            <a:ext cx="5372101" cy="27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4275" y="3161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54"/>
          <p:cNvSpPr txBox="1"/>
          <p:nvPr/>
        </p:nvSpPr>
        <p:spPr>
          <a:xfrm>
            <a:off x="4343400" y="3175287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유원상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Leader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2125" y="3161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54"/>
          <p:cNvSpPr txBox="1"/>
          <p:nvPr/>
        </p:nvSpPr>
        <p:spPr>
          <a:xfrm>
            <a:off x="10001250" y="3175287"/>
            <a:ext cx="15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김민수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54"/>
          <p:cNvSpPr txBox="1"/>
          <p:nvPr/>
        </p:nvSpPr>
        <p:spPr>
          <a:xfrm>
            <a:off x="9477373" y="4087746"/>
            <a:ext cx="48768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"기획부터 배포까지 프로젝트의 전 과정을 경험하며 단순히 기능 구현을 넘어 시스템의 전체적인 흐름과 안정성을 고민하는 개발자로 성장할 수 있었습니다. 또한 5주라는 시간 동안 팀원들과 소통하고 문제를 해결해 나가는 과정에서 협업의 중요성을 느꼈습니다. 이번 프로젝트 경험은 앞으로의 개발에 중요한 자산이 될 것이라 생각합니다."</a:t>
            </a:r>
            <a:endParaRPr sz="1275" b="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0" name="Google Shape;1280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4275" y="624471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54"/>
          <p:cNvSpPr txBox="1"/>
          <p:nvPr/>
        </p:nvSpPr>
        <p:spPr>
          <a:xfrm>
            <a:off x="4343400" y="6259006"/>
            <a:ext cx="166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김세현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64748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2" name="Google Shape;1282;p54"/>
          <p:cNvSpPr txBox="1"/>
          <p:nvPr/>
        </p:nvSpPr>
        <p:spPr>
          <a:xfrm>
            <a:off x="3925349" y="7330568"/>
            <a:ext cx="487680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"기획,개발,배포의 전 과정을 경험할 수 있었습니다. 요구사항 분석부터 API구현, 배포까지 진행하면서 코드를 작성하는 것을 넘어서 시스템 전체를 이해하고 팀원들과 협업하는 방법을 배웠습니다. "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5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2125" y="624471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4"/>
          <p:cNvSpPr txBox="1"/>
          <p:nvPr/>
        </p:nvSpPr>
        <p:spPr>
          <a:xfrm>
            <a:off x="10001250" y="6259000"/>
            <a:ext cx="204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김재이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5" name="Google Shape;1285;p54"/>
          <p:cNvSpPr txBox="1"/>
          <p:nvPr/>
        </p:nvSpPr>
        <p:spPr>
          <a:xfrm>
            <a:off x="9534525" y="7330568"/>
            <a:ext cx="48768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5"/>
              <a:buFont typeface="Arial"/>
              <a:buNone/>
            </a:pPr>
            <a:r>
              <a:rPr lang="en-US" sz="125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en-US" sz="1250">
                <a:solidFill>
                  <a:srgbClr val="1D1C1D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기획 단계에서는 구현 방식이 막막했지만 AI활용과 조원들의 도움으로 기능을 완성할 수 있었습니다. 협업을 통해 다양한 접근을 배우고, 오류를 직접 해결하며 코드 이해도와 문제 해결 능력까지 향상된 의미 있는 경험이었습니다.</a:t>
            </a:r>
            <a:r>
              <a:rPr lang="en-US" sz="125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sz="125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6" name="Google Shape;1286;p5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2387" y="3284825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5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7375" y="328482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5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525" y="6368543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5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0237" y="6368543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54"/>
          <p:cNvSpPr txBox="1"/>
          <p:nvPr/>
        </p:nvSpPr>
        <p:spPr>
          <a:xfrm>
            <a:off x="3925349" y="4127792"/>
            <a:ext cx="4876800" cy="1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en-US" sz="1275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주제의 선택부터 기획, 개발, 배포, 유지보수 등 긴 호흡의 장기 프로젝트는 이번이 처음이고, 프로젝트 리더로서 많이 부족했다고 느끼지만 다른 팀원들이 열심해 해줘서 여기까지 올 수 있었습니다. 이번 기회에 실력 향상, 협업 과정 등 많은 것을 배워갈 수 있는 귀중한 경험을 했습니다</a:t>
            </a:r>
            <a:r>
              <a:rPr lang="en-US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endParaRPr sz="1275" b="0" i="0" u="none" strike="noStrike" cap="none">
              <a:solidFill>
                <a:srgbClr val="33415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55"/>
          <p:cNvGrpSpPr/>
          <p:nvPr/>
        </p:nvGrpSpPr>
        <p:grpSpPr>
          <a:xfrm>
            <a:off x="562434" y="365097"/>
            <a:ext cx="17163132" cy="9373136"/>
            <a:chOff x="0" y="-241102"/>
            <a:chExt cx="22884177" cy="12497515"/>
          </a:xfrm>
        </p:grpSpPr>
        <p:grpSp>
          <p:nvGrpSpPr>
            <p:cNvPr id="1296" name="Google Shape;1296;p55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297" name="Google Shape;1297;p55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55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55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300" name="Google Shape;1300;p55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55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02" name="Google Shape;1302;p55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3" name="Google Shape;1303;p55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55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55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06" name="Google Shape;1306;p55"/>
          <p:cNvSpPr txBox="1"/>
          <p:nvPr/>
        </p:nvSpPr>
        <p:spPr>
          <a:xfrm>
            <a:off x="1815449" y="1837889"/>
            <a:ext cx="98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7" name="Google Shape;1307;p55"/>
          <p:cNvCxnSpPr/>
          <p:nvPr/>
        </p:nvCxnSpPr>
        <p:spPr>
          <a:xfrm>
            <a:off x="6368084" y="7197063"/>
            <a:ext cx="5554200" cy="0"/>
          </a:xfrm>
          <a:prstGeom prst="straightConnector1">
            <a:avLst/>
          </a:prstGeom>
          <a:noFill/>
          <a:ln w="76200" cap="flat" cmpd="sng">
            <a:solidFill>
              <a:srgbClr val="D0D9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8" name="Google Shape;1308;p55"/>
          <p:cNvSpPr/>
          <p:nvPr/>
        </p:nvSpPr>
        <p:spPr>
          <a:xfrm>
            <a:off x="5970882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55"/>
          <p:cNvSpPr txBox="1"/>
          <p:nvPr/>
        </p:nvSpPr>
        <p:spPr>
          <a:xfrm>
            <a:off x="5240722" y="6678396"/>
            <a:ext cx="780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lang="en-US" sz="2199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내용 중 궁금한 사항은 질문해 주세요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55"/>
          <p:cNvSpPr/>
          <p:nvPr/>
        </p:nvSpPr>
        <p:spPr>
          <a:xfrm>
            <a:off x="7953922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55"/>
          <p:cNvSpPr/>
          <p:nvPr/>
        </p:nvSpPr>
        <p:spPr>
          <a:xfrm>
            <a:off x="9936963" y="3383685"/>
            <a:ext cx="2382654" cy="2179045"/>
          </a:xfrm>
          <a:custGeom>
            <a:avLst/>
            <a:gdLst/>
            <a:ahLst/>
            <a:cxnLst/>
            <a:rect l="l" t="t" r="r" b="b"/>
            <a:pathLst>
              <a:path w="2382654" h="2179045" extrusionOk="0">
                <a:moveTo>
                  <a:pt x="0" y="0"/>
                </a:moveTo>
                <a:lnTo>
                  <a:pt x="2382653" y="0"/>
                </a:lnTo>
                <a:lnTo>
                  <a:pt x="2382653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55"/>
          <p:cNvSpPr txBox="1"/>
          <p:nvPr/>
        </p:nvSpPr>
        <p:spPr>
          <a:xfrm>
            <a:off x="6714105" y="3594685"/>
            <a:ext cx="89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55"/>
          <p:cNvSpPr txBox="1"/>
          <p:nvPr/>
        </p:nvSpPr>
        <p:spPr>
          <a:xfrm>
            <a:off x="8703004" y="3594685"/>
            <a:ext cx="884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5"/>
          <p:cNvSpPr txBox="1"/>
          <p:nvPr/>
        </p:nvSpPr>
        <p:spPr>
          <a:xfrm>
            <a:off x="10782489" y="3594685"/>
            <a:ext cx="709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56"/>
          <p:cNvGrpSpPr/>
          <p:nvPr/>
        </p:nvGrpSpPr>
        <p:grpSpPr>
          <a:xfrm>
            <a:off x="562434" y="365097"/>
            <a:ext cx="17163132" cy="9373136"/>
            <a:chOff x="0" y="-241102"/>
            <a:chExt cx="22884177" cy="12497515"/>
          </a:xfrm>
        </p:grpSpPr>
        <p:grpSp>
          <p:nvGrpSpPr>
            <p:cNvPr id="1320" name="Google Shape;1320;p56"/>
            <p:cNvGrpSpPr/>
            <p:nvPr/>
          </p:nvGrpSpPr>
          <p:grpSpPr>
            <a:xfrm>
              <a:off x="0" y="-241102"/>
              <a:ext cx="22884177" cy="12497515"/>
              <a:chOff x="0" y="-47625"/>
              <a:chExt cx="4520331" cy="2468645"/>
            </a:xfrm>
          </p:grpSpPr>
          <p:sp>
            <p:nvSpPr>
              <p:cNvPr id="1321" name="Google Shape;1321;p56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56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56"/>
            <p:cNvGrpSpPr/>
            <p:nvPr/>
          </p:nvGrpSpPr>
          <p:grpSpPr>
            <a:xfrm>
              <a:off x="191091" y="-53915"/>
              <a:ext cx="22501995" cy="12126934"/>
              <a:chOff x="0" y="-47625"/>
              <a:chExt cx="4444838" cy="2395444"/>
            </a:xfrm>
          </p:grpSpPr>
          <p:sp>
            <p:nvSpPr>
              <p:cNvPr id="1324" name="Google Shape;1324;p56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56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26" name="Google Shape;1326;p56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7" name="Google Shape;1327;p56"/>
            <p:cNvCxnSpPr/>
            <p:nvPr/>
          </p:nvCxnSpPr>
          <p:spPr>
            <a:xfrm>
              <a:off x="22384681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8" name="Google Shape;1328;p56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9" name="Google Shape;1329;p56"/>
            <p:cNvCxnSpPr/>
            <p:nvPr/>
          </p:nvCxnSpPr>
          <p:spPr>
            <a:xfrm rot="10800000" flipH="1">
              <a:off x="22402263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0" name="Google Shape;1330;p56"/>
          <p:cNvSpPr/>
          <p:nvPr/>
        </p:nvSpPr>
        <p:spPr>
          <a:xfrm rot="302155">
            <a:off x="13358899" y="6392420"/>
            <a:ext cx="2844466" cy="2751374"/>
          </a:xfrm>
          <a:custGeom>
            <a:avLst/>
            <a:gdLst/>
            <a:ahLst/>
            <a:cxnLst/>
            <a:rect l="l" t="t" r="r" b="b"/>
            <a:pathLst>
              <a:path w="2844466" h="2751374" extrusionOk="0">
                <a:moveTo>
                  <a:pt x="0" y="0"/>
                </a:moveTo>
                <a:lnTo>
                  <a:pt x="2844466" y="0"/>
                </a:lnTo>
                <a:lnTo>
                  <a:pt x="2844466" y="2751374"/>
                </a:lnTo>
                <a:lnTo>
                  <a:pt x="0" y="2751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56"/>
          <p:cNvSpPr txBox="1"/>
          <p:nvPr/>
        </p:nvSpPr>
        <p:spPr>
          <a:xfrm>
            <a:off x="2098140" y="3910179"/>
            <a:ext cx="6400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56"/>
          <p:cNvSpPr txBox="1"/>
          <p:nvPr/>
        </p:nvSpPr>
        <p:spPr>
          <a:xfrm>
            <a:off x="2098150" y="5161738"/>
            <a:ext cx="6400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0" i="0" u="none" strike="noStrike" cap="none">
                <a:solidFill>
                  <a:srgbClr val="C0C0B8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7"/>
          <p:cNvGrpSpPr/>
          <p:nvPr/>
        </p:nvGrpSpPr>
        <p:grpSpPr>
          <a:xfrm>
            <a:off x="562434" y="365098"/>
            <a:ext cx="17163132" cy="9373135"/>
            <a:chOff x="0" y="-241100"/>
            <a:chExt cx="22884176" cy="12497513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7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7"/>
            <p:cNvGrpSpPr/>
            <p:nvPr/>
          </p:nvGrpSpPr>
          <p:grpSpPr>
            <a:xfrm>
              <a:off x="191091" y="-53915"/>
              <a:ext cx="22501996" cy="12126934"/>
              <a:chOff x="0" y="-47625"/>
              <a:chExt cx="4444838" cy="2395444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7"/>
              <p:cNvSpPr txBox="1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4" name="Google Shape;224;p17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17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17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17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8" name="Google Shape;228;p17"/>
          <p:cNvGrpSpPr/>
          <p:nvPr/>
        </p:nvGrpSpPr>
        <p:grpSpPr>
          <a:xfrm>
            <a:off x="2809118" y="6234054"/>
            <a:ext cx="1812740" cy="1901631"/>
            <a:chOff x="0" y="-47625"/>
            <a:chExt cx="742409" cy="83106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742409" cy="783435"/>
            </a:xfrm>
            <a:custGeom>
              <a:avLst/>
              <a:gdLst/>
              <a:ahLst/>
              <a:cxnLst/>
              <a:rect l="l" t="t" r="r" b="b"/>
              <a:pathLst>
                <a:path w="742409" h="783435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83435"/>
                  </a:lnTo>
                  <a:lnTo>
                    <a:pt x="0" y="783435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0" y="-47625"/>
              <a:ext cx="742409" cy="83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2809118" y="3906740"/>
            <a:ext cx="1812740" cy="1942929"/>
            <a:chOff x="0" y="-47625"/>
            <a:chExt cx="742409" cy="795728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742409" cy="748103"/>
            </a:xfrm>
            <a:custGeom>
              <a:avLst/>
              <a:gdLst/>
              <a:ahLst/>
              <a:cxnLst/>
              <a:rect l="l" t="t" r="r" b="b"/>
              <a:pathLst>
                <a:path w="742409" h="748103" extrusionOk="0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0" y="-47625"/>
              <a:ext cx="742409" cy="79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600" tIns="42600" rIns="42600" bIns="426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13858472" y="6437235"/>
            <a:ext cx="3060327" cy="2821065"/>
          </a:xfrm>
          <a:custGeom>
            <a:avLst/>
            <a:gdLst/>
            <a:ahLst/>
            <a:cxnLst/>
            <a:rect l="l" t="t" r="r" b="b"/>
            <a:pathLst>
              <a:path w="3060327" h="2821065" extrusionOk="0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2858061" y="1787089"/>
            <a:ext cx="531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2842777" y="4692127"/>
            <a:ext cx="177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sz="28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4971162" y="4708637"/>
            <a:ext cx="750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컨테이너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기반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커스터마이징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전자결재</a:t>
            </a:r>
            <a:r>
              <a:rPr lang="en-US" sz="2799" b="1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99" b="1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sz="2799" b="1" i="0" u="none" strike="noStrike" cap="none" dirty="0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4801725" y="6576925"/>
            <a:ext cx="74262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결재가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사안을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기존의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서면으로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전하던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네트워크를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빠른</a:t>
            </a:r>
            <a:r>
              <a:rPr lang="en-US" sz="2300" b="0" i="0" u="none" strike="noStrike" cap="none" dirty="0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 err="1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의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제공과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과거의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기록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또한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데이터베이스에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보관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및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제공하는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것으로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생산성</a:t>
            </a:r>
            <a:r>
              <a:rPr lang="en-US" sz="2300" i="0" u="none" strike="noStrike" cap="none" dirty="0">
                <a:solidFill>
                  <a:srgbClr val="40352D"/>
                </a:solidFill>
              </a:rPr>
              <a:t> </a:t>
            </a:r>
            <a:r>
              <a:rPr lang="en-US" sz="2300" i="0" u="none" strike="noStrike" cap="none" dirty="0" err="1">
                <a:solidFill>
                  <a:srgbClr val="40352D"/>
                </a:solidFill>
              </a:rPr>
              <a:t>향상</a:t>
            </a:r>
            <a:endParaRPr sz="2300" i="0" u="none" strike="noStrike" cap="none" dirty="0">
              <a:solidFill>
                <a:srgbClr val="40352D"/>
              </a:solidFill>
            </a:endParaRPr>
          </a:p>
        </p:txBody>
      </p:sp>
      <p:cxnSp>
        <p:nvCxnSpPr>
          <p:cNvPr id="240" name="Google Shape;240;p17"/>
          <p:cNvCxnSpPr/>
          <p:nvPr/>
        </p:nvCxnSpPr>
        <p:spPr>
          <a:xfrm>
            <a:off x="2797641" y="5840150"/>
            <a:ext cx="95607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17"/>
          <p:cNvCxnSpPr/>
          <p:nvPr/>
        </p:nvCxnSpPr>
        <p:spPr>
          <a:xfrm>
            <a:off x="2796446" y="8135675"/>
            <a:ext cx="9549000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17"/>
          <p:cNvSpPr txBox="1"/>
          <p:nvPr/>
        </p:nvSpPr>
        <p:spPr>
          <a:xfrm>
            <a:off x="2825988" y="6961813"/>
            <a:ext cx="1779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lang="en-US" sz="28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sz="28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2252733" y="5091314"/>
            <a:ext cx="4729400" cy="3296939"/>
          </a:xfrm>
          <a:custGeom>
            <a:avLst/>
            <a:gdLst/>
            <a:ahLst/>
            <a:cxnLst/>
            <a:rect l="l" t="t" r="r" b="b"/>
            <a:pathLst>
              <a:path w="1245595" h="868324" extrusionOk="0">
                <a:moveTo>
                  <a:pt x="0" y="0"/>
                </a:moveTo>
                <a:lnTo>
                  <a:pt x="1245595" y="0"/>
                </a:lnTo>
                <a:lnTo>
                  <a:pt x="1245595" y="868324"/>
                </a:lnTo>
                <a:lnTo>
                  <a:pt x="0" y="868324"/>
                </a:lnTo>
                <a:close/>
              </a:path>
            </a:pathLst>
          </a:custGeom>
          <a:solidFill>
            <a:srgbClr val="D0D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18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8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53" name="Google Shape;253;p18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8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18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18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18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18"/>
          <p:cNvSpPr txBox="1"/>
          <p:nvPr/>
        </p:nvSpPr>
        <p:spPr>
          <a:xfrm>
            <a:off x="10030925" y="3079350"/>
            <a:ext cx="64908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타겟 사용자</a:t>
            </a:r>
            <a:endParaRPr sz="34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ERP 시스템이 필요한 중소기업</a:t>
            </a:r>
            <a:endParaRPr sz="34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1629238" y="3079350"/>
            <a:ext cx="8196450" cy="5306662"/>
          </a:xfrm>
          <a:custGeom>
            <a:avLst/>
            <a:gdLst/>
            <a:ahLst/>
            <a:cxnLst/>
            <a:rect l="l" t="t" r="r" b="b"/>
            <a:pathLst>
              <a:path w="1684779" h="2239098" extrusionOk="0">
                <a:moveTo>
                  <a:pt x="0" y="0"/>
                </a:moveTo>
                <a:lnTo>
                  <a:pt x="1684779" y="0"/>
                </a:lnTo>
                <a:lnTo>
                  <a:pt x="1684779" y="2239098"/>
                </a:lnTo>
                <a:lnTo>
                  <a:pt x="0" y="2239098"/>
                </a:lnTo>
                <a:close/>
              </a:path>
            </a:pathLst>
          </a:custGeom>
          <a:solidFill>
            <a:srgbClr val="E8EB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925" y="3424900"/>
            <a:ext cx="7667075" cy="20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/>
        </p:nvSpPr>
        <p:spPr>
          <a:xfrm>
            <a:off x="2858061" y="178708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목적 및 필요성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2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3925" y="5939975"/>
            <a:ext cx="7667076" cy="21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875" y="5069275"/>
            <a:ext cx="6505862" cy="3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9"/>
          <p:cNvGrpSpPr/>
          <p:nvPr/>
        </p:nvGrpSpPr>
        <p:grpSpPr>
          <a:xfrm>
            <a:off x="562434" y="365097"/>
            <a:ext cx="17163394" cy="9373345"/>
            <a:chOff x="0" y="-241102"/>
            <a:chExt cx="22884525" cy="12497794"/>
          </a:xfrm>
        </p:grpSpPr>
        <p:grpSp>
          <p:nvGrpSpPr>
            <p:cNvPr id="271" name="Google Shape;271;p19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19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7" name="Google Shape;277;p19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9"/>
            <p:cNvCxnSpPr/>
            <p:nvPr/>
          </p:nvCxnSpPr>
          <p:spPr>
            <a:xfrm>
              <a:off x="22384681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9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19"/>
            <p:cNvCxnSpPr/>
            <p:nvPr/>
          </p:nvCxnSpPr>
          <p:spPr>
            <a:xfrm rot="10800000" flipH="1">
              <a:off x="22402263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1" name="Google Shape;281;p19"/>
          <p:cNvGrpSpPr/>
          <p:nvPr/>
        </p:nvGrpSpPr>
        <p:grpSpPr>
          <a:xfrm>
            <a:off x="2015899" y="4262042"/>
            <a:ext cx="5580630" cy="4318268"/>
            <a:chOff x="0" y="-47625"/>
            <a:chExt cx="825000" cy="742200"/>
          </a:xfrm>
        </p:grpSpPr>
        <p:sp>
          <p:nvSpPr>
            <p:cNvPr id="282" name="Google Shape;282;p19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10642477" y="4262042"/>
            <a:ext cx="5580630" cy="4318268"/>
            <a:chOff x="0" y="-47625"/>
            <a:chExt cx="825000" cy="742200"/>
          </a:xfrm>
        </p:grpSpPr>
        <p:sp>
          <p:nvSpPr>
            <p:cNvPr id="285" name="Google Shape;285;p19"/>
            <p:cNvSpPr/>
            <p:nvPr/>
          </p:nvSpPr>
          <p:spPr>
            <a:xfrm>
              <a:off x="0" y="0"/>
              <a:ext cx="824888" cy="694490"/>
            </a:xfrm>
            <a:custGeom>
              <a:avLst/>
              <a:gdLst/>
              <a:ahLst/>
              <a:cxnLst/>
              <a:rect l="l" t="t" r="r" b="b"/>
              <a:pathLst>
                <a:path w="824888" h="694490" extrusionOk="0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 txBox="1"/>
            <p:nvPr/>
          </p:nvSpPr>
          <p:spPr>
            <a:xfrm>
              <a:off x="0" y="-47625"/>
              <a:ext cx="8250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9"/>
          <p:cNvSpPr/>
          <p:nvPr/>
        </p:nvSpPr>
        <p:spPr>
          <a:xfrm>
            <a:off x="8488525" y="5895103"/>
            <a:ext cx="1462865" cy="923700"/>
          </a:xfrm>
          <a:custGeom>
            <a:avLst/>
            <a:gdLst/>
            <a:ahLst/>
            <a:cxnLst/>
            <a:rect l="l" t="t" r="r" b="b"/>
            <a:pathLst>
              <a:path w="1462865" h="923700" extrusionOk="0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4220089" y="4916673"/>
            <a:ext cx="1171393" cy="952687"/>
          </a:xfrm>
          <a:custGeom>
            <a:avLst/>
            <a:gdLst/>
            <a:ahLst/>
            <a:cxnLst/>
            <a:rect l="l" t="t" r="r" b="b"/>
            <a:pathLst>
              <a:path w="1007650" h="952687" extrusionOk="0">
                <a:moveTo>
                  <a:pt x="0" y="0"/>
                </a:moveTo>
                <a:lnTo>
                  <a:pt x="1007650" y="0"/>
                </a:lnTo>
                <a:lnTo>
                  <a:pt x="1007650" y="952687"/>
                </a:lnTo>
                <a:lnTo>
                  <a:pt x="0" y="952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12938725" y="4916673"/>
            <a:ext cx="987296" cy="978431"/>
          </a:xfrm>
          <a:custGeom>
            <a:avLst/>
            <a:gdLst/>
            <a:ahLst/>
            <a:cxnLst/>
            <a:rect l="l" t="t" r="r" b="b"/>
            <a:pathLst>
              <a:path w="849287" h="978431" extrusionOk="0">
                <a:moveTo>
                  <a:pt x="0" y="0"/>
                </a:moveTo>
                <a:lnTo>
                  <a:pt x="849287" y="0"/>
                </a:lnTo>
                <a:lnTo>
                  <a:pt x="849287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9"/>
          <p:cNvGrpSpPr/>
          <p:nvPr/>
        </p:nvGrpSpPr>
        <p:grpSpPr>
          <a:xfrm>
            <a:off x="2015899" y="3668200"/>
            <a:ext cx="5579965" cy="872630"/>
            <a:chOff x="0" y="-47625"/>
            <a:chExt cx="1264037" cy="229827"/>
          </a:xfrm>
        </p:grpSpPr>
        <p:sp>
          <p:nvSpPr>
            <p:cNvPr id="291" name="Google Shape;291;p19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9"/>
          <p:cNvSpPr txBox="1"/>
          <p:nvPr/>
        </p:nvSpPr>
        <p:spPr>
          <a:xfrm>
            <a:off x="2858061" y="1787089"/>
            <a:ext cx="869364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기존 문제점 및 개선사항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9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2663137" y="3935196"/>
            <a:ext cx="428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2222740" y="6245198"/>
            <a:ext cx="5166900" cy="20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시공간의 제약을 받는 서면 결재 관행</a:t>
            </a:r>
            <a:endParaRPr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부서 간 공유되지 않는 데이터 단절 및 파편화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반복적인 수기 입력으로 인한 잦은 데이터 오류</a:t>
            </a:r>
            <a:endParaRPr b="1" i="0" u="none" strike="noStrike" cap="none">
              <a:solidFill>
                <a:srgbClr val="000000"/>
              </a:solidFill>
            </a:endParaRPr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40352D"/>
                </a:solidFill>
              </a:rPr>
              <a:t>시스템 초기 구축에 소요되는 막대한 비용과 시간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297" name="Google Shape;297;p19"/>
          <p:cNvGrpSpPr/>
          <p:nvPr/>
        </p:nvGrpSpPr>
        <p:grpSpPr>
          <a:xfrm>
            <a:off x="10642477" y="3668199"/>
            <a:ext cx="5579965" cy="872630"/>
            <a:chOff x="0" y="-47625"/>
            <a:chExt cx="1264037" cy="229827"/>
          </a:xfrm>
        </p:grpSpPr>
        <p:sp>
          <p:nvSpPr>
            <p:cNvPr id="298" name="Google Shape;298;p19"/>
            <p:cNvSpPr/>
            <p:nvPr/>
          </p:nvSpPr>
          <p:spPr>
            <a:xfrm>
              <a:off x="0" y="0"/>
              <a:ext cx="1264037" cy="182202"/>
            </a:xfrm>
            <a:custGeom>
              <a:avLst/>
              <a:gdLst/>
              <a:ahLst/>
              <a:cxnLst/>
              <a:rect l="l" t="t" r="r" b="b"/>
              <a:pathLst>
                <a:path w="1264037" h="182202" extrusionOk="0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9"/>
            <p:cNvSpPr txBox="1"/>
            <p:nvPr/>
          </p:nvSpPr>
          <p:spPr>
            <a:xfrm>
              <a:off x="0" y="-47625"/>
              <a:ext cx="1263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9"/>
          <p:cNvSpPr txBox="1"/>
          <p:nvPr/>
        </p:nvSpPr>
        <p:spPr>
          <a:xfrm>
            <a:off x="11331887" y="3935196"/>
            <a:ext cx="4200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 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10790669" y="6242458"/>
            <a:ext cx="5283000" cy="2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시공간 제약 없는 웹 기반 자동화 전자결재 시스템</a:t>
            </a:r>
            <a:endParaRPr b="1" i="0" u="none" strike="noStrike" cap="none">
              <a:solidFill>
                <a:srgbClr val="40352D"/>
              </a:solidFill>
            </a:endParaRPr>
          </a:p>
          <a:p>
            <a:pPr marL="453390" marR="0" lvl="1" indent="-220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0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핵심 업무(인사/재무/생산/영업) 데이터의 All-in-One 통합 관리</a:t>
            </a:r>
            <a:endParaRPr b="1"/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승인 즉시 DB에 업데이트하여 데이터 무결성 보장</a:t>
            </a:r>
            <a:endParaRPr b="1"/>
          </a:p>
          <a:p>
            <a:pPr marL="453390" marR="0" lvl="1" indent="-22669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Char char="•"/>
            </a:pPr>
            <a:r>
              <a:rPr lang="en-US" b="1" i="0" u="none" strike="noStrike" cap="none">
                <a:solidFill>
                  <a:srgbClr val="000000"/>
                </a:solidFill>
              </a:rPr>
              <a:t>구축 비용을 절감하는 멀티 테넌시 기반 DB 자동 생성 기능</a:t>
            </a:r>
            <a:endParaRPr b="1"/>
          </a:p>
          <a:p>
            <a:pPr marL="453390" marR="0" lvl="1" indent="-93345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40352D"/>
              </a:buClr>
              <a:buSzPts val="2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562434" y="365098"/>
            <a:ext cx="17163132" cy="9373135"/>
            <a:chOff x="0" y="-241100"/>
            <a:chExt cx="22884176" cy="12497513"/>
          </a:xfrm>
        </p:grpSpPr>
        <p:grpSp>
          <p:nvGrpSpPr>
            <p:cNvPr id="308" name="Google Shape;308;p20"/>
            <p:cNvGrpSpPr/>
            <p:nvPr/>
          </p:nvGrpSpPr>
          <p:grpSpPr>
            <a:xfrm>
              <a:off x="0" y="-241100"/>
              <a:ext cx="22884176" cy="12497513"/>
              <a:chOff x="0" y="-47625"/>
              <a:chExt cx="4520331" cy="2468645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0"/>
              <p:cNvSpPr txBox="1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0"/>
            <p:cNvGrpSpPr/>
            <p:nvPr/>
          </p:nvGrpSpPr>
          <p:grpSpPr>
            <a:xfrm>
              <a:off x="191092" y="-53913"/>
              <a:ext cx="22501998" cy="12127216"/>
              <a:chOff x="0" y="-47625"/>
              <a:chExt cx="4444838" cy="23955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4" name="Google Shape;314;p20"/>
            <p:cNvCxnSpPr/>
            <p:nvPr/>
          </p:nvCxnSpPr>
          <p:spPr>
            <a:xfrm>
              <a:off x="206023" y="207734"/>
              <a:ext cx="263329" cy="25587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20"/>
            <p:cNvCxnSpPr/>
            <p:nvPr/>
          </p:nvCxnSpPr>
          <p:spPr>
            <a:xfrm>
              <a:off x="22384680" y="11791461"/>
              <a:ext cx="301183" cy="274803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20"/>
            <p:cNvCxnSpPr/>
            <p:nvPr/>
          </p:nvCxnSpPr>
          <p:spPr>
            <a:xfrm rot="10800000" flipH="1">
              <a:off x="206629" y="11811667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20"/>
            <p:cNvCxnSpPr/>
            <p:nvPr/>
          </p:nvCxnSpPr>
          <p:spPr>
            <a:xfrm rot="10800000" flipH="1">
              <a:off x="22402264" y="226066"/>
              <a:ext cx="245980" cy="235906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p20"/>
          <p:cNvCxnSpPr/>
          <p:nvPr/>
        </p:nvCxnSpPr>
        <p:spPr>
          <a:xfrm>
            <a:off x="9379337" y="4700298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9" name="Google Shape;319;p20"/>
          <p:cNvCxnSpPr/>
          <p:nvPr/>
        </p:nvCxnSpPr>
        <p:spPr>
          <a:xfrm>
            <a:off x="9379337" y="6227467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20" name="Google Shape;320;p20"/>
          <p:cNvCxnSpPr/>
          <p:nvPr/>
        </p:nvCxnSpPr>
        <p:spPr>
          <a:xfrm>
            <a:off x="9379337" y="7754636"/>
            <a:ext cx="7142382" cy="0"/>
          </a:xfrm>
          <a:prstGeom prst="straightConnector1">
            <a:avLst/>
          </a:prstGeom>
          <a:noFill/>
          <a:ln w="19050" cap="flat" cmpd="sng">
            <a:solidFill>
              <a:srgbClr val="86867D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21" name="Google Shape;321;p20"/>
          <p:cNvSpPr/>
          <p:nvPr/>
        </p:nvSpPr>
        <p:spPr>
          <a:xfrm>
            <a:off x="9459916" y="5072411"/>
            <a:ext cx="691070" cy="782956"/>
          </a:xfrm>
          <a:custGeom>
            <a:avLst/>
            <a:gdLst/>
            <a:ahLst/>
            <a:cxnLst/>
            <a:rect l="l" t="t" r="r" b="b"/>
            <a:pathLst>
              <a:path w="691070" h="782956" extrusionOk="0">
                <a:moveTo>
                  <a:pt x="0" y="0"/>
                </a:moveTo>
                <a:lnTo>
                  <a:pt x="691070" y="0"/>
                </a:lnTo>
                <a:lnTo>
                  <a:pt x="691070" y="782957"/>
                </a:lnTo>
                <a:lnTo>
                  <a:pt x="0" y="782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9468837" y="8194889"/>
            <a:ext cx="673225" cy="672554"/>
          </a:xfrm>
          <a:custGeom>
            <a:avLst/>
            <a:gdLst/>
            <a:ahLst/>
            <a:cxnLst/>
            <a:rect l="l" t="t" r="r" b="b"/>
            <a:pathLst>
              <a:path w="673225" h="672554" extrusionOk="0">
                <a:moveTo>
                  <a:pt x="0" y="0"/>
                </a:moveTo>
                <a:lnTo>
                  <a:pt x="673225" y="0"/>
                </a:lnTo>
                <a:lnTo>
                  <a:pt x="673225" y="672553"/>
                </a:lnTo>
                <a:lnTo>
                  <a:pt x="0" y="672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9459916" y="6761504"/>
            <a:ext cx="691070" cy="552856"/>
          </a:xfrm>
          <a:custGeom>
            <a:avLst/>
            <a:gdLst/>
            <a:ahLst/>
            <a:cxnLst/>
            <a:rect l="l" t="t" r="r" b="b"/>
            <a:pathLst>
              <a:path w="691070" h="552856" extrusionOk="0">
                <a:moveTo>
                  <a:pt x="0" y="0"/>
                </a:moveTo>
                <a:lnTo>
                  <a:pt x="691070" y="0"/>
                </a:lnTo>
                <a:lnTo>
                  <a:pt x="691070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9496335" y="3728342"/>
            <a:ext cx="537652" cy="552856"/>
          </a:xfrm>
          <a:custGeom>
            <a:avLst/>
            <a:gdLst/>
            <a:ahLst/>
            <a:cxnLst/>
            <a:rect l="l" t="t" r="r" b="b"/>
            <a:pathLst>
              <a:path w="537652" h="552856" extrusionOk="0">
                <a:moveTo>
                  <a:pt x="0" y="0"/>
                </a:moveTo>
                <a:lnTo>
                  <a:pt x="537652" y="0"/>
                </a:lnTo>
                <a:lnTo>
                  <a:pt x="537652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2858061" y="4572091"/>
            <a:ext cx="3353385" cy="4191731"/>
          </a:xfrm>
          <a:custGeom>
            <a:avLst/>
            <a:gdLst/>
            <a:ahLst/>
            <a:cxnLst/>
            <a:rect l="l" t="t" r="r" b="b"/>
            <a:pathLst>
              <a:path w="3353385" h="4191731" extrusionOk="0">
                <a:moveTo>
                  <a:pt x="0" y="0"/>
                </a:moveTo>
                <a:lnTo>
                  <a:pt x="3353385" y="0"/>
                </a:lnTo>
                <a:lnTo>
                  <a:pt x="3353385" y="4191732"/>
                </a:lnTo>
                <a:lnTo>
                  <a:pt x="0" y="4191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2858061" y="1787089"/>
            <a:ext cx="652127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프로젝트 핵심목표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4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11305520" y="3544604"/>
            <a:ext cx="4329619" cy="48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전사적 자원 통합 관리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11345900" y="4061585"/>
            <a:ext cx="4248859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부서 간 실시간 데이터 공유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11305520" y="5071773"/>
            <a:ext cx="4329619" cy="48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권한에 따른 결재 시스템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11345900" y="5588753"/>
            <a:ext cx="4248859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전자 결재 시스템 / 결재 내역 보관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11305520" y="6598942"/>
            <a:ext cx="4329619" cy="47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업무 프로세스 자동화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11345900" y="7115922"/>
            <a:ext cx="4248859" cy="35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반복적인 작업을 시스템 로직으로 처리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11305520" y="8048405"/>
            <a:ext cx="5436025" cy="47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정보 제공 및 의사결정 지원</a:t>
            </a:r>
            <a:endParaRPr sz="2699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11345900" y="8565385"/>
            <a:ext cx="4248859" cy="35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실시간 알림 / 대시보드 시각화</a:t>
            </a:r>
            <a:endParaRPr sz="2000" b="0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9C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1"/>
          <p:cNvGrpSpPr/>
          <p:nvPr/>
        </p:nvGrpSpPr>
        <p:grpSpPr>
          <a:xfrm>
            <a:off x="562434" y="365097"/>
            <a:ext cx="17163394" cy="9373346"/>
            <a:chOff x="0" y="-241102"/>
            <a:chExt cx="22884525" cy="12497794"/>
          </a:xfrm>
        </p:grpSpPr>
        <p:grpSp>
          <p:nvGrpSpPr>
            <p:cNvPr id="341" name="Google Shape;341;p21"/>
            <p:cNvGrpSpPr/>
            <p:nvPr/>
          </p:nvGrpSpPr>
          <p:grpSpPr>
            <a:xfrm>
              <a:off x="0" y="-241102"/>
              <a:ext cx="22884525" cy="12497794"/>
              <a:chOff x="0" y="-47625"/>
              <a:chExt cx="4520400" cy="2468700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0" y="0"/>
                <a:ext cx="4520331" cy="2421020"/>
              </a:xfrm>
              <a:custGeom>
                <a:avLst/>
                <a:gdLst/>
                <a:ahLst/>
                <a:cxnLst/>
                <a:rect l="l" t="t" r="r" b="b"/>
                <a:pathLst>
                  <a:path w="4520331" h="2421020" extrusionOk="0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1"/>
              <p:cNvSpPr txBox="1"/>
              <p:nvPr/>
            </p:nvSpPr>
            <p:spPr>
              <a:xfrm>
                <a:off x="0" y="-47625"/>
                <a:ext cx="4520400" cy="24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21"/>
            <p:cNvGrpSpPr/>
            <p:nvPr/>
          </p:nvGrpSpPr>
          <p:grpSpPr>
            <a:xfrm>
              <a:off x="191091" y="-53915"/>
              <a:ext cx="22501992" cy="12127219"/>
              <a:chOff x="0" y="-47625"/>
              <a:chExt cx="4444838" cy="2395500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0" y="0"/>
                <a:ext cx="4444838" cy="2347819"/>
              </a:xfrm>
              <a:custGeom>
                <a:avLst/>
                <a:gdLst/>
                <a:ahLst/>
                <a:cxnLst/>
                <a:rect l="l" t="t" r="r" b="b"/>
                <a:pathLst>
                  <a:path w="4444838" h="2347819" extrusionOk="0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 cmpd="sng">
                <a:solidFill>
                  <a:srgbClr val="C0C5B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1"/>
              <p:cNvSpPr txBox="1"/>
              <p:nvPr/>
            </p:nvSpPr>
            <p:spPr>
              <a:xfrm>
                <a:off x="0" y="-47625"/>
                <a:ext cx="4444800" cy="23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7" name="Google Shape;347;p21"/>
            <p:cNvCxnSpPr/>
            <p:nvPr/>
          </p:nvCxnSpPr>
          <p:spPr>
            <a:xfrm>
              <a:off x="206023" y="207734"/>
              <a:ext cx="263400" cy="255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21"/>
            <p:cNvCxnSpPr/>
            <p:nvPr/>
          </p:nvCxnSpPr>
          <p:spPr>
            <a:xfrm>
              <a:off x="22384680" y="11791461"/>
              <a:ext cx="301200" cy="274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21"/>
            <p:cNvCxnSpPr/>
            <p:nvPr/>
          </p:nvCxnSpPr>
          <p:spPr>
            <a:xfrm rot="10800000" flipH="1">
              <a:off x="206629" y="11811773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21"/>
            <p:cNvCxnSpPr/>
            <p:nvPr/>
          </p:nvCxnSpPr>
          <p:spPr>
            <a:xfrm rot="10800000" flipH="1">
              <a:off x="22402264" y="226172"/>
              <a:ext cx="246000" cy="2358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1" name="Google Shape;351;p21"/>
          <p:cNvSpPr txBox="1"/>
          <p:nvPr/>
        </p:nvSpPr>
        <p:spPr>
          <a:xfrm>
            <a:off x="2796461" y="1799339"/>
            <a:ext cx="608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40352D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endParaRPr sz="6000" b="1" i="0" u="none" strike="noStrike" cap="none">
              <a:solidFill>
                <a:srgbClr val="4035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1815449" y="1837889"/>
            <a:ext cx="98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0" i="0" u="none" strike="noStrike" cap="none">
                <a:solidFill>
                  <a:srgbClr val="8686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499">
                <a:solidFill>
                  <a:srgbClr val="86867D"/>
                </a:solidFill>
              </a:rPr>
              <a:t>5</a:t>
            </a:r>
            <a:endParaRPr sz="5499" b="0" i="0" u="none" strike="noStrike" cap="none">
              <a:solidFill>
                <a:srgbClr val="868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400" y="2873200"/>
            <a:ext cx="12293448" cy="63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1691</Words>
  <Application>Microsoft Office PowerPoint</Application>
  <PresentationFormat>사용자 지정</PresentationFormat>
  <Paragraphs>373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JetBrains Mono</vt:lpstr>
      <vt:lpstr>Noto Sans KR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Sang Won</cp:lastModifiedBy>
  <cp:revision>4</cp:revision>
  <dcterms:modified xsi:type="dcterms:W3CDTF">2025-12-03T02:47:29Z</dcterms:modified>
</cp:coreProperties>
</file>